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80" r:id="rId3"/>
    <p:sldId id="278" r:id="rId4"/>
    <p:sldId id="257" r:id="rId5"/>
    <p:sldId id="258" r:id="rId6"/>
    <p:sldId id="259" r:id="rId7"/>
    <p:sldId id="260" r:id="rId8"/>
    <p:sldId id="261" r:id="rId9"/>
    <p:sldId id="262" r:id="rId10"/>
    <p:sldId id="263" r:id="rId11"/>
    <p:sldId id="264" r:id="rId12"/>
    <p:sldId id="265" r:id="rId13"/>
    <p:sldId id="279"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0BA0A-F364-4D02-B96F-47DF0530443D}" v="16" dt="2025-10-09T21:44:08.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65375" autoAdjust="0"/>
  </p:normalViewPr>
  <p:slideViewPr>
    <p:cSldViewPr snapToGrid="0" snapToObjects="1">
      <p:cViewPr varScale="1">
        <p:scale>
          <a:sx n="43" d="100"/>
          <a:sy n="43" d="100"/>
        </p:scale>
        <p:origin x="1949" y="264"/>
      </p:cViewPr>
      <p:guideLst>
        <p:guide orient="horz" pos="2160"/>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7F79D3-759B-E000-A9F0-682A6355FA0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C3AE1EC3-5EB2-8FDB-E3CD-DE1E5CB9666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77B5A9B-9E36-4907-9423-8DA4B0697CF3}" type="datetimeFigureOut">
              <a:rPr lang="en-US" smtClean="0"/>
              <a:t>10/9/2025</a:t>
            </a:fld>
            <a:endParaRPr lang="en-US"/>
          </a:p>
        </p:txBody>
      </p:sp>
      <p:sp>
        <p:nvSpPr>
          <p:cNvPr id="4" name="Footer Placeholder 3">
            <a:extLst>
              <a:ext uri="{FF2B5EF4-FFF2-40B4-BE49-F238E27FC236}">
                <a16:creationId xmlns:a16="http://schemas.microsoft.com/office/drawing/2014/main" id="{C53D125B-5008-A22F-5FB3-DCE429F59041}"/>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79A5A1-8C6A-3016-7FE1-C000F384CED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E214739-8E40-4308-8DF5-6A4F0016BCC9}" type="slidenum">
              <a:rPr lang="en-US" smtClean="0"/>
              <a:t>‹#›</a:t>
            </a:fld>
            <a:endParaRPr lang="en-US"/>
          </a:p>
        </p:txBody>
      </p:sp>
    </p:spTree>
    <p:extLst>
      <p:ext uri="{BB962C8B-B14F-4D97-AF65-F5344CB8AC3E}">
        <p14:creationId xmlns:p14="http://schemas.microsoft.com/office/powerpoint/2010/main" val="208329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99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rPr lang="en-US" dirty="0"/>
              <a:t>Two things have changed my life: One, Walmart delivers groceries, saving me time in the grocery line and Two, AI let’s me get back to basics, saving me gritty, get down and dirty, roll up my sleeves, precious time.</a:t>
            </a:r>
          </a:p>
          <a:p>
            <a:endParaRPr lang="en-US" dirty="0"/>
          </a:p>
          <a:p>
            <a:r>
              <a:rPr lang="en-US" dirty="0"/>
              <a:t>Building Transformation programs is like walking into your house on Saturday Morning after your teenagers had a party Friday night while you were away. You find yourself not only having to clean up but also having to pick up the pieces of broken things that once meant the world to you.</a:t>
            </a:r>
          </a:p>
          <a:p>
            <a:endParaRPr lang="en-US" dirty="0"/>
          </a:p>
          <a:p>
            <a:r>
              <a:rPr lang="en-US" dirty="0"/>
              <a:t>-Dr. Sherri</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rPr dirty="0"/>
              <a:t>Q: Why are leadership behaviors vital during execution?</a:t>
            </a:r>
            <a:endParaRPr lang="en-US" dirty="0"/>
          </a:p>
          <a:p>
            <a:br>
              <a:rPr dirty="0"/>
            </a:br>
            <a:r>
              <a:rPr dirty="0"/>
              <a:t>A: Leaders model the culture and set the tone—trust, motivation, and outcomes flow from them.</a:t>
            </a:r>
            <a:endParaRPr lang="en-US" dirty="0"/>
          </a:p>
          <a:p>
            <a:br>
              <a:rPr dirty="0"/>
            </a:br>
            <a:r>
              <a:rPr dirty="0"/>
              <a:t>Reflection Prompt: </a:t>
            </a:r>
            <a:r>
              <a:rPr lang="en-US" dirty="0"/>
              <a:t>&lt;dog matches their human analogy&gt; </a:t>
            </a:r>
            <a:r>
              <a:rPr dirty="0"/>
              <a:t>Think of a leader you worked with who improved (or harmed) execution. What did they do?</a:t>
            </a:r>
            <a:endParaRPr lang="en-US" dirty="0"/>
          </a:p>
          <a:p>
            <a:br>
              <a:rPr dirty="0"/>
            </a:br>
            <a:r>
              <a:rPr dirty="0"/>
              <a:t>Follow-Up Cue: Gather responses, then tie back to how leadership shapes culture in transformations.</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t>Q: Why track benefits at closeout?</a:t>
            </a:r>
            <a:br/>
            <a:r>
              <a:t>A: It confirms whether the program delivered its promised value.</a:t>
            </a:r>
            <a:br/>
            <a:r>
              <a:t>Reflection Prompt: Have you seen projects celebrated without measuring whether they truly delivered benefits?</a:t>
            </a:r>
            <a:br/>
            <a:r>
              <a:t>Follow-Up Cue: Discuss briefly, then reinforce the need for accountability and benefits tracking.</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t>Q: Core takeaway?</a:t>
            </a:r>
            <a:br/>
            <a:r>
              <a:t>A: Back to basics ensures clarity, governance, and success.</a:t>
            </a:r>
            <a:br/>
            <a:r>
              <a:t>Reflection Prompt: What’s one ‘basic’ you think your organization sometimes overlooks?</a:t>
            </a:r>
            <a:br/>
            <a:r>
              <a:t>Follow-Up Cue: Collect answers, then emphasize how reinforcing basics creates resilience.</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Where We Are Now (Baseline your program)</a:t>
            </a:r>
          </a:p>
          <a:p>
            <a:endParaRPr lang="en-US" dirty="0"/>
          </a:p>
          <a:p>
            <a:r>
              <a:rPr lang="en-US" dirty="0"/>
              <a:t>Transition to the Next Phase (Create a plan, use AI)</a:t>
            </a:r>
          </a:p>
          <a:p>
            <a:endParaRPr lang="en-US" dirty="0"/>
          </a:p>
          <a:p>
            <a:r>
              <a:rPr lang="en-US" dirty="0"/>
              <a:t>Core Focus Areas (Rank the areas that are most important to least important)</a:t>
            </a:r>
          </a:p>
          <a:p>
            <a:endParaRPr lang="en-US" dirty="0"/>
          </a:p>
          <a:p>
            <a:r>
              <a:rPr lang="en-US" dirty="0"/>
              <a:t>Governance and Continuous Improvement (Create a governance model)</a:t>
            </a:r>
          </a:p>
          <a:p>
            <a:endParaRPr lang="en-US" dirty="0"/>
          </a:p>
          <a:p>
            <a:r>
              <a:rPr lang="en-US" dirty="0"/>
              <a:t>Stakeholder Engagement and Communication (Create a steering committee)</a:t>
            </a:r>
          </a:p>
          <a:p>
            <a:endParaRPr lang="en-US" dirty="0"/>
          </a:p>
          <a:p>
            <a:r>
              <a:rPr lang="en-US" dirty="0"/>
              <a:t>Risk &amp; Dependency Management (Track risks using a RAID Log)</a:t>
            </a:r>
          </a:p>
          <a:p>
            <a:endParaRPr lang="en-US" dirty="0"/>
          </a:p>
          <a:p>
            <a:r>
              <a:rPr lang="en-US" dirty="0"/>
              <a:t>90-Day Roadmap (Create your roadmap, and update as you go)</a:t>
            </a:r>
          </a:p>
          <a:p>
            <a:endParaRPr lang="en-US" dirty="0"/>
          </a:p>
          <a:p>
            <a:r>
              <a:rPr lang="en-US" dirty="0"/>
              <a:t>Success Measures (Create a KPI Dashboard)</a:t>
            </a:r>
          </a:p>
          <a:p>
            <a:endParaRPr lang="en-US" dirty="0"/>
          </a:p>
          <a:p>
            <a:r>
              <a:rPr lang="en-US" dirty="0"/>
              <a:t>The Transformation Flywheel</a:t>
            </a:r>
          </a:p>
          <a:p>
            <a:endParaRPr lang="en-US" dirty="0"/>
          </a:p>
        </p:txBody>
      </p:sp>
    </p:spTree>
    <p:extLst>
      <p:ext uri="{BB962C8B-B14F-4D97-AF65-F5344CB8AC3E}">
        <p14:creationId xmlns:p14="http://schemas.microsoft.com/office/powerpoint/2010/main" val="241829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Why a charter?</a:t>
            </a:r>
            <a:br/>
            <a:r>
              <a:t>A: It establishes authority, scope, and alignment from the start.</a:t>
            </a:r>
            <a:br/>
            <a:r>
              <a:t>Reflection Prompt: Have you ever seen a program run without a clear charter? What issues did it create?</a:t>
            </a:r>
            <a:br/>
            <a:r>
              <a:t>Follow-Up Cue: Link responses to the need for clarity at the outset.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How does governance reduce risk?</a:t>
            </a:r>
            <a:br/>
            <a:r>
              <a:t>A: It creates accountability, oversight, and structured decision-making.</a:t>
            </a:r>
            <a:br/>
            <a:r>
              <a:t>Reflection Prompt: Where have you seen governance gaps cause problems?</a:t>
            </a:r>
            <a:br/>
            <a:r>
              <a:t>Follow-Up Cue: Encourage stories, then show how governance reduces risk exposure.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Why track benefits continuously?</a:t>
            </a:r>
            <a:br/>
            <a:r>
              <a:t>A: It ensures you are delivering measurable, strategic value—not just activities.</a:t>
            </a:r>
            <a:br/>
            <a:r>
              <a:t>Reflection Prompt: How does your organization currently track benefits?</a:t>
            </a:r>
            <a:br/>
            <a:r>
              <a:t>Follow-Up Cue: Facilitate responses, then highlight the importance of shifting to measurable outcomes.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What happens without alignment?</a:t>
            </a:r>
            <a:br/>
            <a:r>
              <a:t>A: Resistance grows, communication breaks down, and progress stalls.</a:t>
            </a:r>
            <a:br/>
            <a:r>
              <a:t>Reflection Prompt: Have you experienced stakeholder misalignment firsthand?</a:t>
            </a:r>
            <a:br/>
            <a:r>
              <a:t>Follow-Up Cue: Encourage responses, then connect them to the need for proactive alignment strategies.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Why log small risks?</a:t>
            </a:r>
            <a:br/>
            <a:r>
              <a:t>A: Small risks can snowball into major blockers if ignored.</a:t>
            </a:r>
            <a:br/>
            <a:r>
              <a:t>Reflection Prompt: Think of a small risk that grew into a serious problem. What happened?</a:t>
            </a:r>
            <a:br/>
            <a:r>
              <a:t>Follow-Up Cue: Gather a few stories, then reinforce proactive risk logging and ownership.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Leaders’ impact?</a:t>
            </a:r>
            <a:br/>
            <a:r>
              <a:t>A: Their behaviors shape trust, culture, and overall performance.</a:t>
            </a:r>
            <a:br/>
            <a:r>
              <a:t>Reflection Prompt: What leader behaviors have motivated you most?</a:t>
            </a:r>
            <a:br/>
            <a:r>
              <a:t>Follow-Up Cue: Invite responses, then tie them back to execution success.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dirty="0"/>
          </a:p>
        </p:txBody>
      </p:sp>
    </p:spTree>
    <p:extLst>
      <p:ext uri="{BB962C8B-B14F-4D97-AF65-F5344CB8AC3E}">
        <p14:creationId xmlns:p14="http://schemas.microsoft.com/office/powerpoint/2010/main" val="271849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Why feedback loops?</a:t>
            </a:r>
            <a:br/>
            <a:r>
              <a:t>A: They build trust, surface risks early, and engage stakeholders effectively.</a:t>
            </a:r>
            <a:br/>
            <a:r>
              <a:t>Reflection Prompt: What’s one communication breakdown you’ve experienced?</a:t>
            </a:r>
            <a:br/>
            <a:r>
              <a:t>Follow-Up Cue: Discuss briefly, then tie back to structured communication planning.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Why checkpoints?</a:t>
            </a:r>
            <a:br/>
            <a:r>
              <a:t>A: They allow early detection of problems and maintain alignment.</a:t>
            </a:r>
            <a:br/>
            <a:r>
              <a:t>Reflection Prompt: Do you have a checkpoint or review process in your current role? How effective is it?</a:t>
            </a:r>
            <a:br/>
            <a:r>
              <a:t>Follow-Up Cue: Let participants share, then emphasize governance and benefits reviews.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Why capture lessons?</a:t>
            </a:r>
            <a:br/>
            <a:r>
              <a:t>A: To strengthen future programs and avoid repeating mistakes.</a:t>
            </a:r>
            <a:br/>
            <a:r>
              <a:t>Reflection Prompt: What’s one lesson you’ve seen ignored that came back to bite a project later?</a:t>
            </a:r>
            <a:br/>
            <a:r>
              <a:t>Follow-Up Cue: Let participants share, then connect it to building institutional learning.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Why simplicity?</a:t>
            </a:r>
            <a:br/>
            <a:r>
              <a:t>A: It reduces confusion, speeds decision-making, and keeps teams focused.</a:t>
            </a:r>
            <a:br/>
            <a:r>
              <a:t>Reflection Prompt: Where do you see unnecessary complexity in your current work?</a:t>
            </a:r>
            <a:br/>
            <a:r>
              <a:t>Follow-Up Cue: Collect examples, then tie them to the value of simplifying processes.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p:txBody>
          <a:bodyPr lIns="94229" tIns="47114" rIns="94229" bIns="47114"/>
          <a:lstStyle/>
          <a:p>
            <a:r>
              <a:t>Q: How can participants continue learning after this session?</a:t>
            </a:r>
            <a:br/>
            <a:r>
              <a:t>A: By emailing me or visiting my website to explore in-depth </a:t>
            </a:r>
            <a:r>
              <a:rPr lang="en-US"/>
              <a:t>conference</a:t>
            </a:r>
            <a:r>
              <a:t>s through Creative Consulting Professional Services LLC.</a:t>
            </a:r>
            <a:br/>
            <a:r>
              <a:t>Reflection Prompt: Which topic from today would you like to dive deeper into?</a:t>
            </a:r>
            <a:br/>
            <a:r>
              <a:t>Follow-Up Cue: Collect answers, then link them to </a:t>
            </a:r>
            <a:r>
              <a:rPr lang="en-US"/>
              <a:t>conference</a:t>
            </a:r>
            <a:r>
              <a:t> offerings in governance, leadership, and benefits realization.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94229" tIns="47114" rIns="94229" bIns="47114"/>
          <a:lstStyle/>
          <a:p>
            <a:endParaRPr lang="en-US" dirty="0"/>
          </a:p>
        </p:txBody>
      </p:sp>
    </p:spTree>
    <p:extLst>
      <p:ext uri="{BB962C8B-B14F-4D97-AF65-F5344CB8AC3E}">
        <p14:creationId xmlns:p14="http://schemas.microsoft.com/office/powerpoint/2010/main" val="316649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94229" tIns="47114" rIns="94229" bIns="47114"/>
          <a:lstStyle/>
          <a:p>
            <a:endParaRPr lang="en-US" dirty="0"/>
          </a:p>
        </p:txBody>
      </p:sp>
    </p:spTree>
    <p:extLst>
      <p:ext uri="{BB962C8B-B14F-4D97-AF65-F5344CB8AC3E}">
        <p14:creationId xmlns:p14="http://schemas.microsoft.com/office/powerpoint/2010/main" val="178397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rPr lang="en-US" dirty="0"/>
              <a:t>Welcome, everyone. I am </a:t>
            </a:r>
            <a:r>
              <a:rPr lang="en-US" b="1" dirty="0"/>
              <a:t>Dr. Sherri Williams</a:t>
            </a:r>
            <a:r>
              <a:rPr lang="en-US" dirty="0"/>
              <a:t>, and I have a doctorate and a master's degree in business administration with specialization in project management. My 40-year career spans the elements of </a:t>
            </a:r>
            <a:r>
              <a:rPr lang="en-US" b="1" dirty="0"/>
              <a:t>tactical,</a:t>
            </a:r>
            <a:r>
              <a:rPr lang="en-US" dirty="0"/>
              <a:t> </a:t>
            </a:r>
            <a:r>
              <a:rPr lang="en-US" b="1" dirty="0"/>
              <a:t>strategy, and execution</a:t>
            </a:r>
            <a:r>
              <a:rPr lang="en-US" dirty="0"/>
              <a:t>. I began as a system administrator, climbed the ranks to a triple platform certified Sr. System Engineer and Level III Technical instructor, teaching system engineer candidates for nearly a decade. I am certified in several disciplines, including Six Sigma, ITIL, PMP, Scaled Agile Product Consultant, and </a:t>
            </a:r>
            <a:r>
              <a:rPr lang="en-US" dirty="0" err="1"/>
              <a:t>Prosci</a:t>
            </a:r>
            <a:r>
              <a:rPr lang="en-US" dirty="0"/>
              <a:t> Change Practitioner.  I deployed and architected a medium complex site, then years later, I led complex programs and built </a:t>
            </a:r>
            <a:r>
              <a:rPr lang="en-US" b="1" dirty="0"/>
              <a:t>PMOs</a:t>
            </a:r>
            <a:r>
              <a:rPr lang="en-US" dirty="0"/>
              <a:t> for small and mid-sized organizations. In parallel, I run a </a:t>
            </a:r>
            <a:r>
              <a:rPr lang="en-US" b="1" dirty="0"/>
              <a:t>boutique consulting practice</a:t>
            </a:r>
            <a:r>
              <a:rPr lang="en-US" dirty="0"/>
              <a:t> that informs teams how to stand up </a:t>
            </a:r>
            <a:r>
              <a:rPr lang="en-US" b="1" dirty="0"/>
              <a:t>governance</a:t>
            </a:r>
            <a:r>
              <a:rPr lang="en-US" dirty="0"/>
              <a:t> (intake, prioritization, Jira workflows), adopt </a:t>
            </a:r>
            <a:r>
              <a:rPr lang="en-US" b="1" dirty="0"/>
              <a:t>Agile</a:t>
            </a:r>
            <a:r>
              <a:rPr lang="en-US" dirty="0"/>
              <a:t> ways of working, and convert data into </a:t>
            </a:r>
            <a:r>
              <a:rPr lang="en-US" b="1" dirty="0"/>
              <a:t>decision-ready KPI dashboards</a:t>
            </a:r>
            <a:r>
              <a:rPr lang="en-US" dirty="0"/>
              <a:t> leaders actually use. I’ve coached non-profit organizations to create and transform their organizational programs and win grant funding, and I’ve partnered with IT and analytics groups to align roadmaps to measurable business outcomes. That operator’s lens—feasibility, data-informed choices, and disciplined delivery—is what I bring to this conference. And I’ll be your guide through </a:t>
            </a:r>
            <a:r>
              <a:rPr lang="en-US" i="1" dirty="0"/>
              <a:t>today. </a:t>
            </a:r>
            <a:r>
              <a:rPr lang="en-US" dirty="0"/>
              <a:t> Our goal is simple: make better choices by </a:t>
            </a:r>
            <a:r>
              <a:rPr lang="en-US" b="1" dirty="0"/>
              <a:t>striking a balance</a:t>
            </a:r>
            <a:r>
              <a:rPr lang="en-US" dirty="0"/>
              <a:t> between what our experience tells us and what the a transformation program needs.  </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t>Q: Why do transformations fail?</a:t>
            </a:r>
            <a:br/>
            <a:r>
              <a:t>A: Most fail because they get too complex—over-engineering processes and relying on tools instead of basics.</a:t>
            </a:r>
            <a:br/>
            <a:r>
              <a:t>Reflection Prompt: Have you ever been on a project that collapsed under its own complexity?</a:t>
            </a:r>
            <a:br/>
            <a:r>
              <a:t>Follow-Up Cue: Encourage participants to share examples, then reinforce that simplicity is a safeguard.</a:t>
            </a:r>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rPr dirty="0"/>
              <a:t>Q: </a:t>
            </a:r>
            <a:r>
              <a:rPr lang="en-US" dirty="0"/>
              <a:t>How many have used a charter</a:t>
            </a:r>
            <a:r>
              <a:rPr dirty="0"/>
              <a:t>?</a:t>
            </a:r>
            <a:r>
              <a:rPr lang="en-US" dirty="0"/>
              <a:t> How was it received</a:t>
            </a:r>
            <a:br>
              <a:rPr dirty="0"/>
            </a:br>
            <a:r>
              <a:rPr dirty="0"/>
              <a:t>A: Clarity in governance, charters, and benefits realization is more effective than relying on tools alone.</a:t>
            </a:r>
            <a:br>
              <a:rPr dirty="0"/>
            </a:br>
            <a:r>
              <a:rPr dirty="0"/>
              <a:t>Reflection Prompt: Where have you seen complexity added that didn’t really help?</a:t>
            </a:r>
            <a:br>
              <a:rPr dirty="0"/>
            </a:br>
            <a:r>
              <a:rPr dirty="0"/>
              <a:t>Follow-Up Cue: Gather examples and tie them to the theme of focusing on clarity and governance.</a:t>
            </a:r>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t>Q: How does a lifecycle help?</a:t>
            </a:r>
            <a:br/>
            <a:r>
              <a:t>A: It creates structure, predictability, and repeatability for success.</a:t>
            </a:r>
            <a:br/>
            <a:r>
              <a:t>Reflection Prompt: Which phase of the lifecycle do you find most challenging in your work?</a:t>
            </a:r>
            <a:br/>
            <a:r>
              <a:t>Follow-Up Cue: Let a few respond, then show how consistency in the lifecycle creates stability.</a:t>
            </a:r>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t>Q: Why align stakeholders early?</a:t>
            </a:r>
            <a:br/>
            <a:r>
              <a:t>A: Early alignment builds trust and prevents resistance later in the lifecycle.</a:t>
            </a:r>
            <a:br/>
            <a:r>
              <a:t>Reflection Prompt: Think of a time when stakeholders weren’t aligned. What happened?</a:t>
            </a:r>
            <a:br/>
            <a:r>
              <a:t>Follow-Up Cue: Encourage discussion, then link it to the value of securing sponsorship and alignment early.</a:t>
            </a:r>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lIns="94229" tIns="47114" rIns="94229" bIns="47114"/>
          <a:lstStyle/>
          <a:p>
            <a:r>
              <a:rPr dirty="0"/>
              <a:t>Q: Why set baselines?</a:t>
            </a:r>
            <a:br>
              <a:rPr dirty="0"/>
            </a:br>
            <a:r>
              <a:rPr dirty="0"/>
              <a:t>A: Baselines give you a reference point to track progress and spot deviations quickly.</a:t>
            </a:r>
            <a:endParaRPr lang="en-US" dirty="0"/>
          </a:p>
          <a:p>
            <a:br>
              <a:rPr dirty="0"/>
            </a:br>
            <a:r>
              <a:rPr dirty="0"/>
              <a:t>Reflection Prompt: Have you ever worked on a project without clear baselines? How did it affect delivery?</a:t>
            </a:r>
            <a:endParaRPr lang="en-US" dirty="0"/>
          </a:p>
          <a:p>
            <a:br>
              <a:rPr dirty="0"/>
            </a:br>
            <a:r>
              <a:rPr dirty="0"/>
              <a:t>Follow-Up Cue: Let a few share, then connect responses to the importance of readiness and accountability in planning.</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2BE4AC9-BB15-435D-A3E2-1FCF202BB3A3}" type="datetime1">
              <a:rPr lang="en-US" smtClean="0"/>
              <a:t>10/9/2025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5408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34B6F5-F87C-45E7-B1B3-D0C51595E643}" type="datetime1">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08449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02026FD-3504-4E11-85D3-8567A47C7BB6}"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647264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94F219-517E-42C8-956D-BACC4B8AB586}"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61721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37CA5-BE30-4CE6-A870-05A0595C6560}"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11627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2C03DC-CCCC-4135-9B3A-14057DD01971}" type="datetime1">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54973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A6E368-792A-427E-975A-AB4DE8247F42}" type="datetime1">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369485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C3D07A6F-679A-419C-A6E8-5E13DD8C76F1}" type="datetime1">
              <a:rPr lang="en-US" smtClean="0"/>
              <a:t>10/9/2025</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214904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DD6B78-C0E2-41A0-8628-DC8787654E8A}" type="datetime1">
              <a:rPr lang="en-US" smtClean="0"/>
              <a:t>10/9/2025</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85586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920BC-E72B-4126-B75E-5AB724CC2396}"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04481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81D444-ED04-4734-AFFB-DD8C32A5A959}" type="datetime1">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5539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8E431B-8F3B-48C5-AE5A-F59C50F711F0}" type="datetime1">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67964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6DC102-4FAC-4051-9666-4727942D3ECD}" type="datetime1">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356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446BD2-ECB2-4E09-850D-DBC1D3A888F8}" type="datetime1">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30103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82F50EDF-7249-4868-9E96-4F7A0AA5DD04}" type="datetime1">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40320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ABBF78-60B4-4AEE-AE97-206F28298D6C}" type="datetime1">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5820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79DFF-96CD-479E-9EB2-5505CAFFC0A8}" type="datetime1">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30360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en-US"/>
            </a:p>
          </p:txBody>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9AF29B3-DA7E-46D9-9BE9-75CA83821943}" type="datetime1">
              <a:rPr lang="en-US" smtClean="0"/>
              <a:t>10/9/2025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733722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rrows pointing right while one points left">
            <a:extLst>
              <a:ext uri="{FF2B5EF4-FFF2-40B4-BE49-F238E27FC236}">
                <a16:creationId xmlns:a16="http://schemas.microsoft.com/office/drawing/2014/main" id="{5B3F2B8A-BD12-EEC3-831A-C19776FF31AF}"/>
              </a:ext>
            </a:extLst>
          </p:cNvPr>
          <p:cNvPicPr>
            <a:picLocks noChangeAspect="1"/>
          </p:cNvPicPr>
          <p:nvPr/>
        </p:nvPicPr>
        <p:blipFill>
          <a:blip r:embed="rId3">
            <a:alphaModFix amt="40000"/>
          </a:blip>
          <a:srcRect l="11000" r="-1" b="-1"/>
          <a:stretch>
            <a:fillRect/>
          </a:stretch>
        </p:blipFill>
        <p:spPr>
          <a:xfrm>
            <a:off x="20" y="10"/>
            <a:ext cx="9143980" cy="6857990"/>
          </a:xfrm>
          <a:prstGeom prst="rect">
            <a:avLst/>
          </a:prstGeom>
        </p:spPr>
      </p:pic>
      <p:sp>
        <p:nvSpPr>
          <p:cNvPr id="2" name="Title 1"/>
          <p:cNvSpPr>
            <a:spLocks noGrp="1"/>
          </p:cNvSpPr>
          <p:nvPr>
            <p:ph type="ctrTitle"/>
          </p:nvPr>
        </p:nvSpPr>
        <p:spPr>
          <a:xfrm>
            <a:off x="866216" y="2099733"/>
            <a:ext cx="6619243" cy="2677648"/>
          </a:xfrm>
        </p:spPr>
        <p:txBody>
          <a:bodyPr>
            <a:normAutofit/>
          </a:bodyPr>
          <a:lstStyle/>
          <a:p>
            <a:pPr>
              <a:lnSpc>
                <a:spcPct val="90000"/>
              </a:lnSpc>
            </a:pPr>
            <a:r>
              <a:rPr lang="en-US" sz="4400">
                <a:solidFill>
                  <a:schemeClr val="tx1"/>
                </a:solidFill>
              </a:rPr>
              <a:t>Transformation Program Lifecycles:</a:t>
            </a:r>
          </a:p>
          <a:p>
            <a:pPr>
              <a:lnSpc>
                <a:spcPct val="90000"/>
              </a:lnSpc>
            </a:pPr>
            <a:r>
              <a:rPr lang="en-US" sz="4400">
                <a:solidFill>
                  <a:schemeClr val="tx1"/>
                </a:solidFill>
              </a:rPr>
              <a:t>Winning Means Getting Back to Basics</a:t>
            </a:r>
          </a:p>
        </p:txBody>
      </p:sp>
      <p:sp>
        <p:nvSpPr>
          <p:cNvPr id="3" name="Subtitle 2"/>
          <p:cNvSpPr>
            <a:spLocks noGrp="1"/>
          </p:cNvSpPr>
          <p:nvPr>
            <p:ph type="subTitle" idx="1"/>
          </p:nvPr>
        </p:nvSpPr>
        <p:spPr>
          <a:xfrm>
            <a:off x="866216" y="4777380"/>
            <a:ext cx="6619243" cy="861420"/>
          </a:xfrm>
        </p:spPr>
        <p:txBody>
          <a:bodyPr>
            <a:normAutofit/>
          </a:bodyPr>
          <a:lstStyle/>
          <a:p>
            <a:r>
              <a:rPr lang="en-US">
                <a:solidFill>
                  <a:schemeClr val="tx1"/>
                </a:solidFill>
              </a:rPr>
              <a:t>FWPMI Annual Conference – October 10th</a:t>
            </a:r>
          </a:p>
          <a:p>
            <a:r>
              <a:rPr lang="en-US">
                <a:solidFill>
                  <a:schemeClr val="tx1"/>
                </a:solidFill>
              </a:rPr>
              <a:t>Speaker: Dr. Sherri Williams</a:t>
            </a:r>
          </a:p>
        </p:txBody>
      </p:sp>
      <p:sp>
        <p:nvSpPr>
          <p:cNvPr id="4" name="Slide Number Placeholder 3">
            <a:extLst>
              <a:ext uri="{FF2B5EF4-FFF2-40B4-BE49-F238E27FC236}">
                <a16:creationId xmlns:a16="http://schemas.microsoft.com/office/drawing/2014/main" id="{D04FC017-9BDC-A6ED-FECC-BF473213D768}"/>
              </a:ext>
            </a:extLst>
          </p:cNvPr>
          <p:cNvSpPr>
            <a:spLocks noGrp="1"/>
          </p:cNvSpPr>
          <p:nvPr>
            <p:ph type="sldNum" sz="quarter" idx="12"/>
          </p:nvPr>
        </p:nvSpPr>
        <p:spPr>
          <a:xfrm>
            <a:off x="7764405" y="295729"/>
            <a:ext cx="628649" cy="767687"/>
          </a:xfrm>
        </p:spPr>
        <p:txBody>
          <a:bodyPr>
            <a:normAutofit/>
          </a:bodyPr>
          <a:lstStyle/>
          <a:p>
            <a:pPr>
              <a:spcAft>
                <a:spcPts val="600"/>
              </a:spcAft>
            </a:pPr>
            <a:fld id="{C1FF6DA9-008F-8B48-92A6-B652298478BF}" type="slidenum">
              <a:rPr lang="en-US">
                <a:solidFill>
                  <a:schemeClr val="tx1"/>
                </a:solidFill>
              </a:rPr>
              <a:pPr>
                <a:spcAft>
                  <a:spcPts val="600"/>
                </a:spcAft>
              </a:pPr>
              <a:t>1</a:t>
            </a:fld>
            <a:endParaRPr lang="en-US">
              <a:solidFill>
                <a:schemeClr val="tx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Execution Phase Highlights</a:t>
            </a:r>
          </a:p>
        </p:txBody>
      </p:sp>
      <p:sp>
        <p:nvSpPr>
          <p:cNvPr id="3" name="Content Placeholder 2"/>
          <p:cNvSpPr>
            <a:spLocks noGrp="1"/>
          </p:cNvSpPr>
          <p:nvPr>
            <p:ph idx="1"/>
          </p:nvPr>
        </p:nvSpPr>
        <p:spPr/>
        <p:txBody>
          <a:bodyPr/>
          <a:lstStyle/>
          <a:p>
            <a:endParaRPr dirty="0"/>
          </a:p>
          <a:p>
            <a:pPr>
              <a:defRPr sz="1800"/>
            </a:pPr>
            <a:r>
              <a:rPr dirty="0"/>
              <a:t>Actively manage scope, risks, and issues throughout delivery</a:t>
            </a:r>
          </a:p>
          <a:p>
            <a:pPr>
              <a:defRPr sz="1800"/>
            </a:pPr>
            <a:r>
              <a:rPr dirty="0"/>
              <a:t>Conduct governance checkpoints for oversight and accountability</a:t>
            </a:r>
          </a:p>
          <a:p>
            <a:pPr>
              <a:defRPr sz="1800"/>
            </a:pPr>
            <a:r>
              <a:rPr dirty="0"/>
              <a:t>Leadership behaviors directly impact team performance and outcomes</a:t>
            </a:r>
          </a:p>
        </p:txBody>
      </p:sp>
      <p:sp>
        <p:nvSpPr>
          <p:cNvPr id="4" name="Slide Number Placeholder 3">
            <a:extLst>
              <a:ext uri="{FF2B5EF4-FFF2-40B4-BE49-F238E27FC236}">
                <a16:creationId xmlns:a16="http://schemas.microsoft.com/office/drawing/2014/main" id="{57F1370E-2E36-9AC8-6357-A4858EB9B70C}"/>
              </a:ext>
            </a:extLst>
          </p:cNvPr>
          <p:cNvSpPr>
            <a:spLocks noGrp="1"/>
          </p:cNvSpPr>
          <p:nvPr>
            <p:ph type="sldNum" sz="quarter" idx="12"/>
          </p:nvPr>
        </p:nvSpPr>
        <p:spPr/>
        <p:txBody>
          <a:bodyPr/>
          <a:lstStyle/>
          <a:p>
            <a:fld id="{C1FF6DA9-008F-8B48-92A6-B652298478BF}"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Closeout &amp; Transition</a:t>
            </a:r>
          </a:p>
        </p:txBody>
      </p:sp>
      <p:sp>
        <p:nvSpPr>
          <p:cNvPr id="3" name="Content Placeholder 2"/>
          <p:cNvSpPr>
            <a:spLocks noGrp="1"/>
          </p:cNvSpPr>
          <p:nvPr>
            <p:ph idx="1"/>
          </p:nvPr>
        </p:nvSpPr>
        <p:spPr/>
        <p:txBody>
          <a:bodyPr/>
          <a:lstStyle/>
          <a:p>
            <a:endParaRPr dirty="0"/>
          </a:p>
          <a:p>
            <a:pPr>
              <a:defRPr sz="1800"/>
            </a:pPr>
            <a:r>
              <a:rPr dirty="0"/>
              <a:t>Track and validate that benefits are realized and sustained</a:t>
            </a:r>
          </a:p>
          <a:p>
            <a:pPr>
              <a:defRPr sz="1800"/>
            </a:pPr>
            <a:r>
              <a:rPr dirty="0"/>
              <a:t>Capture lessons learned and share across the organization</a:t>
            </a:r>
          </a:p>
          <a:p>
            <a:pPr>
              <a:defRPr sz="1800"/>
            </a:pPr>
            <a:r>
              <a:rPr dirty="0"/>
              <a:t>Ensure long-term ownership for sustainability of results</a:t>
            </a:r>
          </a:p>
        </p:txBody>
      </p:sp>
      <p:sp>
        <p:nvSpPr>
          <p:cNvPr id="4" name="Slide Number Placeholder 3">
            <a:extLst>
              <a:ext uri="{FF2B5EF4-FFF2-40B4-BE49-F238E27FC236}">
                <a16:creationId xmlns:a16="http://schemas.microsoft.com/office/drawing/2014/main" id="{DB830F5B-6731-C0DD-C31C-07E181BCD8D0}"/>
              </a:ext>
            </a:extLst>
          </p:cNvPr>
          <p:cNvSpPr>
            <a:spLocks noGrp="1"/>
          </p:cNvSpPr>
          <p:nvPr>
            <p:ph type="sldNum" sz="quarter" idx="12"/>
          </p:nvPr>
        </p:nvSpPr>
        <p:spPr/>
        <p:txBody>
          <a:bodyPr/>
          <a:lstStyle/>
          <a:p>
            <a:fld id="{C1FF6DA9-008F-8B48-92A6-B652298478BF}"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endParaRPr dirty="0"/>
          </a:p>
          <a:p>
            <a:pPr>
              <a:defRPr sz="1800"/>
            </a:pPr>
            <a:r>
              <a:rPr dirty="0"/>
              <a:t>Back to basics is the proven path to transformation success</a:t>
            </a:r>
          </a:p>
          <a:p>
            <a:pPr>
              <a:defRPr sz="1800"/>
            </a:pPr>
            <a:r>
              <a:rPr dirty="0"/>
              <a:t>Strong governance and clarity drive sustained results</a:t>
            </a:r>
          </a:p>
          <a:p>
            <a:pPr>
              <a:defRPr sz="1800"/>
            </a:pPr>
            <a:r>
              <a:rPr dirty="0"/>
              <a:t>Simplicity reduces risk, improves efficiency, and builds trust</a:t>
            </a:r>
          </a:p>
        </p:txBody>
      </p:sp>
      <p:sp>
        <p:nvSpPr>
          <p:cNvPr id="4" name="Slide Number Placeholder 3">
            <a:extLst>
              <a:ext uri="{FF2B5EF4-FFF2-40B4-BE49-F238E27FC236}">
                <a16:creationId xmlns:a16="http://schemas.microsoft.com/office/drawing/2014/main" id="{14272C23-44CC-E517-30AB-834918397B54}"/>
              </a:ext>
            </a:extLst>
          </p:cNvPr>
          <p:cNvSpPr>
            <a:spLocks noGrp="1"/>
          </p:cNvSpPr>
          <p:nvPr>
            <p:ph type="sldNum" sz="quarter" idx="12"/>
          </p:nvPr>
        </p:nvSpPr>
        <p:spPr/>
        <p:txBody>
          <a:bodyPr/>
          <a:lstStyle/>
          <a:p>
            <a:fld id="{C1FF6DA9-008F-8B48-92A6-B652298478BF}"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9"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91F4B180-DC69-9020-9189-79D9EBF97A1D}"/>
              </a:ext>
            </a:extLst>
          </p:cNvPr>
          <p:cNvSpPr>
            <a:spLocks noGrp="1"/>
          </p:cNvSpPr>
          <p:nvPr>
            <p:ph type="title"/>
          </p:nvPr>
        </p:nvSpPr>
        <p:spPr>
          <a:xfrm>
            <a:off x="866216" y="973668"/>
            <a:ext cx="2206657" cy="1020232"/>
          </a:xfrm>
        </p:spPr>
        <p:txBody>
          <a:bodyPr vert="horz" lIns="91440" tIns="45720" rIns="91440" bIns="45720" rtlCol="0" anchor="ctr">
            <a:normAutofit/>
          </a:bodyPr>
          <a:lstStyle/>
          <a:p>
            <a:pPr>
              <a:lnSpc>
                <a:spcPct val="90000"/>
              </a:lnSpc>
            </a:pPr>
            <a:r>
              <a:rPr lang="en-US" sz="1700">
                <a:solidFill>
                  <a:schemeClr val="tx1"/>
                </a:solidFill>
              </a:rPr>
              <a:t>Transformation Program Life Cycle Next Steps</a:t>
            </a:r>
          </a:p>
        </p:txBody>
      </p:sp>
      <p:pic>
        <p:nvPicPr>
          <p:cNvPr id="10" name="Picture 9" descr="A diagram of a diagram of a company&#10;&#10;AI-generated content may be incorrect.">
            <a:extLst>
              <a:ext uri="{FF2B5EF4-FFF2-40B4-BE49-F238E27FC236}">
                <a16:creationId xmlns:a16="http://schemas.microsoft.com/office/drawing/2014/main" id="{BA577E6A-EFB4-B0E7-7346-2B874EFCFB24}"/>
              </a:ext>
            </a:extLst>
          </p:cNvPr>
          <p:cNvPicPr>
            <a:picLocks noChangeAspect="1"/>
          </p:cNvPicPr>
          <p:nvPr/>
        </p:nvPicPr>
        <p:blipFill>
          <a:blip r:embed="rId3"/>
          <a:srcRect l="8688" r="18957" b="-1"/>
          <a:stretch>
            <a:fillRect/>
          </a:stretch>
        </p:blipFill>
        <p:spPr>
          <a:xfrm>
            <a:off x="3895955" y="803751"/>
            <a:ext cx="4793650" cy="5250498"/>
          </a:xfrm>
          <a:prstGeom prst="rect">
            <a:avLst/>
          </a:prstGeom>
        </p:spPr>
      </p:pic>
      <p:sp>
        <p:nvSpPr>
          <p:cNvPr id="21" name="Rectangle 20">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2">
            <a:extLst>
              <a:ext uri="{FF2B5EF4-FFF2-40B4-BE49-F238E27FC236}">
                <a16:creationId xmlns:a16="http://schemas.microsoft.com/office/drawing/2014/main" id="{B004BDEF-0A0F-C9BE-1D20-BDE7031BFD95}"/>
              </a:ext>
            </a:extLst>
          </p:cNvPr>
          <p:cNvSpPr>
            <a:spLocks noChangeArrowheads="1"/>
          </p:cNvSpPr>
          <p:nvPr/>
        </p:nvSpPr>
        <p:spPr bwMode="auto">
          <a:xfrm>
            <a:off x="866216" y="2120900"/>
            <a:ext cx="2350294" cy="38989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Where We Are Now</a:t>
            </a:r>
          </a:p>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Transition to the Next Phase</a:t>
            </a:r>
          </a:p>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Core Focus Areas</a:t>
            </a:r>
          </a:p>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Governance and Continuous Improvement</a:t>
            </a:r>
          </a:p>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Stakeholder Engagement and Communication</a:t>
            </a:r>
          </a:p>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Risk &amp; Dependency Management</a:t>
            </a:r>
          </a:p>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90-Day Roadmap</a:t>
            </a:r>
          </a:p>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Success Measures</a:t>
            </a:r>
          </a:p>
          <a:p>
            <a:pPr marL="342900" marR="0" lvl="0" indent="-342900" fontAlgn="base">
              <a:lnSpc>
                <a:spcPct val="90000"/>
              </a:lnSpc>
              <a:spcBef>
                <a:spcPts val="1000"/>
              </a:spcBef>
              <a:buClr>
                <a:schemeClr val="accent1"/>
              </a:buClr>
              <a:buSzPct val="80000"/>
              <a:buFont typeface="Wingdings 3" charset="2"/>
              <a:buChar char=""/>
              <a:tabLst/>
            </a:pPr>
            <a:r>
              <a:rPr kumimoji="0" lang="en-US" altLang="en-US" sz="1100" u="none" strike="noStrike" cap="none" normalizeH="0" baseline="0">
                <a:ln>
                  <a:noFill/>
                </a:ln>
                <a:effectLst/>
              </a:rPr>
              <a:t>The Transformation Flywheel</a:t>
            </a:r>
          </a:p>
        </p:txBody>
      </p:sp>
      <p:sp>
        <p:nvSpPr>
          <p:cNvPr id="27"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4" name="Slide Number Placeholder 3">
            <a:extLst>
              <a:ext uri="{FF2B5EF4-FFF2-40B4-BE49-F238E27FC236}">
                <a16:creationId xmlns:a16="http://schemas.microsoft.com/office/drawing/2014/main" id="{09450369-18D1-B9CD-D051-C672A713CDC5}"/>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C1FF6DA9-008F-8B48-92A6-B652298478BF}" type="slidenum">
              <a:rPr lang="en-US">
                <a:solidFill>
                  <a:srgbClr val="FFFFFF"/>
                </a:solidFill>
              </a:rPr>
              <a:pPr defTabSz="914400">
                <a:spcAft>
                  <a:spcPts val="600"/>
                </a:spcAft>
              </a:pPr>
              <a:t>13</a:t>
            </a:fld>
            <a:endParaRPr lang="en-US">
              <a:solidFill>
                <a:srgbClr val="FFFFFF"/>
              </a:solidFill>
            </a:endParaRPr>
          </a:p>
        </p:txBody>
      </p:sp>
    </p:spTree>
    <p:extLst>
      <p:ext uri="{BB962C8B-B14F-4D97-AF65-F5344CB8AC3E}">
        <p14:creationId xmlns:p14="http://schemas.microsoft.com/office/powerpoint/2010/main" val="132696226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Program Charter Importance</a:t>
            </a:r>
          </a:p>
        </p:txBody>
      </p:sp>
      <p:sp>
        <p:nvSpPr>
          <p:cNvPr id="3" name="Content Placeholder 2"/>
          <p:cNvSpPr>
            <a:spLocks noGrp="1"/>
          </p:cNvSpPr>
          <p:nvPr>
            <p:ph idx="1"/>
          </p:nvPr>
        </p:nvSpPr>
        <p:spPr/>
        <p:txBody>
          <a:bodyPr/>
          <a:lstStyle/>
          <a:p>
            <a:endParaRPr dirty="0"/>
          </a:p>
          <a:p>
            <a:pPr>
              <a:defRPr sz="1800"/>
            </a:pPr>
            <a:r>
              <a:rPr dirty="0"/>
              <a:t>Defines authority, scope, and objectives of the program</a:t>
            </a:r>
          </a:p>
          <a:p>
            <a:pPr>
              <a:defRPr sz="1800"/>
            </a:pPr>
            <a:r>
              <a:rPr dirty="0"/>
              <a:t>Foundation for alignment, accountability, and decision rights</a:t>
            </a:r>
          </a:p>
          <a:p>
            <a:pPr>
              <a:defRPr sz="1800"/>
            </a:pPr>
            <a:r>
              <a:rPr dirty="0"/>
              <a:t>Provides sponsors and teams with clear direction from the outset</a:t>
            </a:r>
          </a:p>
        </p:txBody>
      </p:sp>
      <p:sp>
        <p:nvSpPr>
          <p:cNvPr id="4" name="Slide Number Placeholder 3">
            <a:extLst>
              <a:ext uri="{FF2B5EF4-FFF2-40B4-BE49-F238E27FC236}">
                <a16:creationId xmlns:a16="http://schemas.microsoft.com/office/drawing/2014/main" id="{18F7DADB-0292-F49C-EAEA-BF6E9900C117}"/>
              </a:ext>
            </a:extLst>
          </p:cNvPr>
          <p:cNvSpPr>
            <a:spLocks noGrp="1"/>
          </p:cNvSpPr>
          <p:nvPr>
            <p:ph type="sldNum" sz="quarter" idx="12"/>
          </p:nvPr>
        </p:nvSpPr>
        <p:spPr/>
        <p:txBody>
          <a:bodyPr/>
          <a:lstStyle/>
          <a:p>
            <a:fld id="{C1FF6DA9-008F-8B48-92A6-B652298478BF}"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Governance Structures</a:t>
            </a:r>
          </a:p>
        </p:txBody>
      </p:sp>
      <p:sp>
        <p:nvSpPr>
          <p:cNvPr id="3" name="Content Placeholder 2"/>
          <p:cNvSpPr>
            <a:spLocks noGrp="1"/>
          </p:cNvSpPr>
          <p:nvPr>
            <p:ph idx="1"/>
          </p:nvPr>
        </p:nvSpPr>
        <p:spPr/>
        <p:txBody>
          <a:bodyPr/>
          <a:lstStyle/>
          <a:p>
            <a:endParaRPr/>
          </a:p>
          <a:p>
            <a:pPr>
              <a:defRPr sz="1800"/>
            </a:pPr>
            <a:r>
              <a:t>Defines decision-making pathways and escalation processes</a:t>
            </a:r>
          </a:p>
          <a:p>
            <a:pPr>
              <a:defRPr sz="1800"/>
            </a:pPr>
            <a:r>
              <a:t>Ensures accountability at all levels of the program</a:t>
            </a:r>
          </a:p>
          <a:p>
            <a:pPr>
              <a:defRPr sz="1800"/>
            </a:pPr>
            <a:r>
              <a:t>Structured oversight reduces program risks and surprises</a:t>
            </a:r>
          </a:p>
        </p:txBody>
      </p:sp>
      <p:sp>
        <p:nvSpPr>
          <p:cNvPr id="4" name="Slide Number Placeholder 3">
            <a:extLst>
              <a:ext uri="{FF2B5EF4-FFF2-40B4-BE49-F238E27FC236}">
                <a16:creationId xmlns:a16="http://schemas.microsoft.com/office/drawing/2014/main" id="{3A9E87A6-73FD-ACC7-421E-4AE6F388DC48}"/>
              </a:ext>
            </a:extLst>
          </p:cNvPr>
          <p:cNvSpPr>
            <a:spLocks noGrp="1"/>
          </p:cNvSpPr>
          <p:nvPr>
            <p:ph type="sldNum" sz="quarter" idx="12"/>
          </p:nvPr>
        </p:nvSpPr>
        <p:spPr/>
        <p:txBody>
          <a:bodyPr/>
          <a:lstStyle/>
          <a:p>
            <a:fld id="{C1FF6DA9-008F-8B48-92A6-B652298478BF}"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Benefits Realization Focus</a:t>
            </a:r>
          </a:p>
        </p:txBody>
      </p:sp>
      <p:sp>
        <p:nvSpPr>
          <p:cNvPr id="3" name="Content Placeholder 2"/>
          <p:cNvSpPr>
            <a:spLocks noGrp="1"/>
          </p:cNvSpPr>
          <p:nvPr>
            <p:ph idx="1"/>
          </p:nvPr>
        </p:nvSpPr>
        <p:spPr/>
        <p:txBody>
          <a:bodyPr/>
          <a:lstStyle/>
          <a:p>
            <a:endParaRPr dirty="0"/>
          </a:p>
          <a:p>
            <a:pPr>
              <a:defRPr sz="1800"/>
            </a:pPr>
            <a:r>
              <a:rPr dirty="0"/>
              <a:t>Track outcomes against strategic objectives and KPIs</a:t>
            </a:r>
          </a:p>
          <a:p>
            <a:pPr>
              <a:defRPr sz="1800"/>
            </a:pPr>
            <a:r>
              <a:rPr dirty="0"/>
              <a:t>Validate that business value is being achieved</a:t>
            </a:r>
          </a:p>
          <a:p>
            <a:pPr>
              <a:defRPr sz="1800"/>
            </a:pPr>
            <a:r>
              <a:rPr dirty="0"/>
              <a:t>Shift focus from activities to measurable results</a:t>
            </a:r>
          </a:p>
        </p:txBody>
      </p:sp>
      <p:sp>
        <p:nvSpPr>
          <p:cNvPr id="4" name="Slide Number Placeholder 3">
            <a:extLst>
              <a:ext uri="{FF2B5EF4-FFF2-40B4-BE49-F238E27FC236}">
                <a16:creationId xmlns:a16="http://schemas.microsoft.com/office/drawing/2014/main" id="{87D85FDB-57BF-7137-DA5A-B4DDF8BCD22B}"/>
              </a:ext>
            </a:extLst>
          </p:cNvPr>
          <p:cNvSpPr>
            <a:spLocks noGrp="1"/>
          </p:cNvSpPr>
          <p:nvPr>
            <p:ph type="sldNum" sz="quarter" idx="12"/>
          </p:nvPr>
        </p:nvSpPr>
        <p:spPr/>
        <p:txBody>
          <a:bodyPr/>
          <a:lstStyle/>
          <a:p>
            <a:fld id="{C1FF6DA9-008F-8B48-92A6-B652298478BF}"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Stakeholder Alignment</a:t>
            </a:r>
          </a:p>
        </p:txBody>
      </p:sp>
      <p:sp>
        <p:nvSpPr>
          <p:cNvPr id="3" name="Content Placeholder 2"/>
          <p:cNvSpPr>
            <a:spLocks noGrp="1"/>
          </p:cNvSpPr>
          <p:nvPr>
            <p:ph idx="1"/>
          </p:nvPr>
        </p:nvSpPr>
        <p:spPr/>
        <p:txBody>
          <a:bodyPr/>
          <a:lstStyle/>
          <a:p>
            <a:endParaRPr dirty="0"/>
          </a:p>
          <a:p>
            <a:pPr>
              <a:defRPr sz="1800"/>
            </a:pPr>
            <a:r>
              <a:rPr dirty="0"/>
              <a:t>Identify key influencers early in the program</a:t>
            </a:r>
          </a:p>
          <a:p>
            <a:pPr>
              <a:defRPr sz="1800"/>
            </a:pPr>
            <a:r>
              <a:rPr dirty="0"/>
              <a:t>Manage resistance proactively through engagement and transparency</a:t>
            </a:r>
          </a:p>
          <a:p>
            <a:pPr>
              <a:defRPr sz="1800"/>
            </a:pPr>
            <a:r>
              <a:rPr dirty="0"/>
              <a:t>Build trust and maintain clear communication flows</a:t>
            </a:r>
          </a:p>
        </p:txBody>
      </p:sp>
      <p:sp>
        <p:nvSpPr>
          <p:cNvPr id="4" name="Slide Number Placeholder 3">
            <a:extLst>
              <a:ext uri="{FF2B5EF4-FFF2-40B4-BE49-F238E27FC236}">
                <a16:creationId xmlns:a16="http://schemas.microsoft.com/office/drawing/2014/main" id="{F4CF5BEC-101C-00D3-0209-37F2BFB1F442}"/>
              </a:ext>
            </a:extLst>
          </p:cNvPr>
          <p:cNvSpPr>
            <a:spLocks noGrp="1"/>
          </p:cNvSpPr>
          <p:nvPr>
            <p:ph type="sldNum" sz="quarter" idx="12"/>
          </p:nvPr>
        </p:nvSpPr>
        <p:spPr/>
        <p:txBody>
          <a:bodyPr/>
          <a:lstStyle/>
          <a:p>
            <a:fld id="{C1FF6DA9-008F-8B48-92A6-B652298478BF}"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Risk &amp; Issue Management</a:t>
            </a:r>
          </a:p>
        </p:txBody>
      </p:sp>
      <p:sp>
        <p:nvSpPr>
          <p:cNvPr id="3" name="Content Placeholder 2"/>
          <p:cNvSpPr>
            <a:spLocks noGrp="1"/>
          </p:cNvSpPr>
          <p:nvPr>
            <p:ph idx="1"/>
          </p:nvPr>
        </p:nvSpPr>
        <p:spPr/>
        <p:txBody>
          <a:bodyPr/>
          <a:lstStyle/>
          <a:p>
            <a:endParaRPr dirty="0"/>
          </a:p>
          <a:p>
            <a:pPr>
              <a:defRPr sz="1800"/>
            </a:pPr>
            <a:r>
              <a:rPr dirty="0"/>
              <a:t>Proactively log potential risks and issues early</a:t>
            </a:r>
          </a:p>
          <a:p>
            <a:pPr>
              <a:defRPr sz="1800"/>
            </a:pPr>
            <a:r>
              <a:rPr dirty="0"/>
              <a:t>Assign ownership and accountability for response and mitigation</a:t>
            </a:r>
          </a:p>
          <a:p>
            <a:pPr>
              <a:defRPr sz="1800"/>
            </a:pPr>
            <a:r>
              <a:rPr dirty="0"/>
              <a:t>Escalation paths ensure timely visibility and decisions</a:t>
            </a:r>
          </a:p>
        </p:txBody>
      </p:sp>
      <p:sp>
        <p:nvSpPr>
          <p:cNvPr id="4" name="Slide Number Placeholder 3">
            <a:extLst>
              <a:ext uri="{FF2B5EF4-FFF2-40B4-BE49-F238E27FC236}">
                <a16:creationId xmlns:a16="http://schemas.microsoft.com/office/drawing/2014/main" id="{75F3C187-F81F-06C0-5C8D-0A43BBF7712F}"/>
              </a:ext>
            </a:extLst>
          </p:cNvPr>
          <p:cNvSpPr>
            <a:spLocks noGrp="1"/>
          </p:cNvSpPr>
          <p:nvPr>
            <p:ph type="sldNum" sz="quarter" idx="12"/>
          </p:nvPr>
        </p:nvSpPr>
        <p:spPr/>
        <p:txBody>
          <a:bodyPr/>
          <a:lstStyle/>
          <a:p>
            <a:fld id="{C1FF6DA9-008F-8B48-92A6-B652298478BF}"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Leadership Behaviors</a:t>
            </a:r>
          </a:p>
        </p:txBody>
      </p:sp>
      <p:sp>
        <p:nvSpPr>
          <p:cNvPr id="3" name="Content Placeholder 2"/>
          <p:cNvSpPr>
            <a:spLocks noGrp="1"/>
          </p:cNvSpPr>
          <p:nvPr>
            <p:ph idx="1"/>
          </p:nvPr>
        </p:nvSpPr>
        <p:spPr/>
        <p:txBody>
          <a:bodyPr/>
          <a:lstStyle/>
          <a:p>
            <a:endParaRPr dirty="0"/>
          </a:p>
          <a:p>
            <a:pPr>
              <a:defRPr sz="1800"/>
            </a:pPr>
            <a:r>
              <a:rPr dirty="0"/>
              <a:t>Leaders model desired values and culture in daily actions</a:t>
            </a:r>
          </a:p>
          <a:p>
            <a:pPr>
              <a:defRPr sz="1800"/>
            </a:pPr>
            <a:r>
              <a:rPr dirty="0"/>
              <a:t>Empower teams by removing barriers to delivery</a:t>
            </a:r>
          </a:p>
          <a:p>
            <a:pPr>
              <a:defRPr sz="1800"/>
            </a:pPr>
            <a:r>
              <a:rPr dirty="0"/>
              <a:t>Make timely decisions to keep progress on track</a:t>
            </a:r>
          </a:p>
        </p:txBody>
      </p:sp>
      <p:sp>
        <p:nvSpPr>
          <p:cNvPr id="4" name="Slide Number Placeholder 3">
            <a:extLst>
              <a:ext uri="{FF2B5EF4-FFF2-40B4-BE49-F238E27FC236}">
                <a16:creationId xmlns:a16="http://schemas.microsoft.com/office/drawing/2014/main" id="{8A1F0EA8-5237-8B55-6802-4418D4F64150}"/>
              </a:ext>
            </a:extLst>
          </p:cNvPr>
          <p:cNvSpPr>
            <a:spLocks noGrp="1"/>
          </p:cNvSpPr>
          <p:nvPr>
            <p:ph type="sldNum" sz="quarter" idx="12"/>
          </p:nvPr>
        </p:nvSpPr>
        <p:spPr/>
        <p:txBody>
          <a:bodyPr/>
          <a:lstStyle/>
          <a:p>
            <a:fld id="{C1FF6DA9-008F-8B48-92A6-B652298478BF}"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5" name="Rectangle 14">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2"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1"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2" name="Rectangle 11">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2B15795-BB3C-3B04-83A8-742F6BCE932A}"/>
              </a:ext>
            </a:extLst>
          </p:cNvPr>
          <p:cNvSpPr>
            <a:spLocks noGrp="1"/>
          </p:cNvSpPr>
          <p:nvPr>
            <p:ph type="ctrTitle"/>
          </p:nvPr>
        </p:nvSpPr>
        <p:spPr>
          <a:xfrm>
            <a:off x="866215" y="973668"/>
            <a:ext cx="6571060" cy="706964"/>
          </a:xfrm>
        </p:spPr>
        <p:txBody>
          <a:bodyPr vert="horz" lIns="91440" tIns="45720" rIns="91440" bIns="45720" rtlCol="0" anchor="ctr">
            <a:normAutofit/>
          </a:bodyPr>
          <a:lstStyle/>
          <a:p>
            <a:pPr>
              <a:lnSpc>
                <a:spcPct val="90000"/>
              </a:lnSpc>
            </a:pPr>
            <a:r>
              <a:rPr lang="en-US" sz="2000">
                <a:solidFill>
                  <a:schemeClr val="bg2"/>
                </a:solidFill>
              </a:rPr>
              <a:t>Sherri Williams</a:t>
            </a:r>
            <a:br>
              <a:rPr lang="en-US" sz="2000">
                <a:solidFill>
                  <a:schemeClr val="bg2"/>
                </a:solidFill>
              </a:rPr>
            </a:br>
            <a:r>
              <a:rPr lang="en-US" sz="2000">
                <a:solidFill>
                  <a:schemeClr val="bg2"/>
                </a:solidFill>
              </a:rPr>
              <a:t>Bio</a:t>
            </a:r>
          </a:p>
        </p:txBody>
      </p:sp>
      <p:sp>
        <p:nvSpPr>
          <p:cNvPr id="4" name="Content Placeholder 2">
            <a:extLst>
              <a:ext uri="{FF2B5EF4-FFF2-40B4-BE49-F238E27FC236}">
                <a16:creationId xmlns:a16="http://schemas.microsoft.com/office/drawing/2014/main" id="{18ABC5CC-FB2F-B5E1-2D33-6036E6FB69B9}"/>
              </a:ext>
            </a:extLst>
          </p:cNvPr>
          <p:cNvSpPr txBox="1">
            <a:spLocks/>
          </p:cNvSpPr>
          <p:nvPr/>
        </p:nvSpPr>
        <p:spPr>
          <a:xfrm>
            <a:off x="866216" y="2603500"/>
            <a:ext cx="2610790" cy="34163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buClr>
                <a:schemeClr val="accent1"/>
              </a:buClr>
              <a:buSzPct val="80000"/>
              <a:buFont typeface="Wingdings 3" charset="2"/>
              <a:buChar char=""/>
            </a:pPr>
            <a:r>
              <a:rPr lang="en-US" sz="900">
                <a:solidFill>
                  <a:schemeClr val="tx1">
                    <a:lumMod val="75000"/>
                    <a:lumOff val="25000"/>
                  </a:schemeClr>
                </a:solidFill>
              </a:rPr>
              <a:t>Doctorate of Business Administration, Project Management specialization</a:t>
            </a:r>
          </a:p>
          <a:p>
            <a:pPr algn="l" defTabSz="457200">
              <a:buClr>
                <a:schemeClr val="accent1"/>
              </a:buClr>
              <a:buSzPct val="80000"/>
              <a:buFont typeface="Wingdings 3" charset="2"/>
              <a:buChar char=""/>
            </a:pPr>
            <a:r>
              <a:rPr lang="en-US" sz="900">
                <a:solidFill>
                  <a:schemeClr val="tx1">
                    <a:lumMod val="75000"/>
                    <a:lumOff val="25000"/>
                  </a:schemeClr>
                </a:solidFill>
              </a:rPr>
              <a:t>Project Manager/Program Manager since 2010</a:t>
            </a:r>
          </a:p>
          <a:p>
            <a:pPr algn="l" defTabSz="457200">
              <a:buClr>
                <a:schemeClr val="accent1"/>
              </a:buClr>
              <a:buSzPct val="80000"/>
              <a:buFont typeface="Wingdings 3" charset="2"/>
              <a:buChar char=""/>
            </a:pPr>
            <a:r>
              <a:rPr lang="en-US" sz="900">
                <a:solidFill>
                  <a:schemeClr val="tx1">
                    <a:lumMod val="75000"/>
                    <a:lumOff val="25000"/>
                  </a:schemeClr>
                </a:solidFill>
              </a:rPr>
              <a:t>Master’s degree in Project Management</a:t>
            </a:r>
          </a:p>
          <a:p>
            <a:pPr algn="l" defTabSz="457200">
              <a:buClr>
                <a:schemeClr val="accent1"/>
              </a:buClr>
              <a:buSzPct val="80000"/>
              <a:buFont typeface="Wingdings 3" charset="2"/>
              <a:buChar char=""/>
            </a:pPr>
            <a:r>
              <a:rPr lang="en-US" sz="900">
                <a:solidFill>
                  <a:schemeClr val="tx1">
                    <a:lumMod val="75000"/>
                    <a:lumOff val="25000"/>
                  </a:schemeClr>
                </a:solidFill>
              </a:rPr>
              <a:t>Bachelor’s degree in Human Resources</a:t>
            </a:r>
          </a:p>
          <a:p>
            <a:pPr algn="l" defTabSz="457200">
              <a:buClr>
                <a:schemeClr val="accent1"/>
              </a:buClr>
              <a:buSzPct val="80000"/>
              <a:buFont typeface="Wingdings 3" charset="2"/>
              <a:buChar char=""/>
            </a:pPr>
            <a:r>
              <a:rPr lang="en-US" sz="900">
                <a:solidFill>
                  <a:schemeClr val="tx1">
                    <a:lumMod val="75000"/>
                    <a:lumOff val="25000"/>
                  </a:schemeClr>
                </a:solidFill>
              </a:rPr>
              <a:t>Prosci-ADKAR Certified Change Practitioner</a:t>
            </a:r>
          </a:p>
          <a:p>
            <a:pPr algn="l" defTabSz="457200">
              <a:buClr>
                <a:schemeClr val="accent1"/>
              </a:buClr>
              <a:buSzPct val="80000"/>
              <a:buFont typeface="Wingdings 3" charset="2"/>
              <a:buChar char=""/>
            </a:pPr>
            <a:r>
              <a:rPr lang="en-US" sz="900">
                <a:solidFill>
                  <a:schemeClr val="tx1">
                    <a:lumMod val="75000"/>
                    <a:lumOff val="25000"/>
                  </a:schemeClr>
                </a:solidFill>
              </a:rPr>
              <a:t>PMP and PMP Boot Camp Instructor</a:t>
            </a:r>
          </a:p>
          <a:p>
            <a:pPr algn="l" defTabSz="457200">
              <a:buClr>
                <a:schemeClr val="accent1"/>
              </a:buClr>
              <a:buSzPct val="80000"/>
              <a:buFont typeface="Wingdings 3" charset="2"/>
              <a:buChar char=""/>
            </a:pPr>
            <a:r>
              <a:rPr lang="en-US" sz="900">
                <a:solidFill>
                  <a:schemeClr val="tx1">
                    <a:lumMod val="75000"/>
                    <a:lumOff val="25000"/>
                  </a:schemeClr>
                </a:solidFill>
              </a:rPr>
              <a:t>Certified Scrum Master, ITIL v3 Foundations, Six Sigma Green Belt</a:t>
            </a:r>
          </a:p>
          <a:p>
            <a:pPr algn="l" defTabSz="457200">
              <a:buClr>
                <a:schemeClr val="accent1"/>
              </a:buClr>
              <a:buSzPct val="80000"/>
              <a:buFont typeface="Wingdings 3" charset="2"/>
              <a:buChar char=""/>
            </a:pPr>
            <a:r>
              <a:rPr lang="en-US" sz="900">
                <a:solidFill>
                  <a:schemeClr val="tx1">
                    <a:lumMod val="75000"/>
                    <a:lumOff val="25000"/>
                  </a:schemeClr>
                </a:solidFill>
              </a:rPr>
              <a:t>MSCE, MCT, MCNE, CNI</a:t>
            </a:r>
          </a:p>
          <a:p>
            <a:pPr algn="l" defTabSz="457200">
              <a:buClr>
                <a:schemeClr val="accent1"/>
              </a:buClr>
              <a:buSzPct val="80000"/>
              <a:buFont typeface="Wingdings 3" charset="2"/>
              <a:buChar char=""/>
            </a:pPr>
            <a:r>
              <a:rPr lang="en-US" sz="900">
                <a:solidFill>
                  <a:schemeClr val="tx1">
                    <a:lumMod val="75000"/>
                    <a:lumOff val="25000"/>
                  </a:schemeClr>
                </a:solidFill>
              </a:rPr>
              <a:t>Volunteer Life Coach/Mentor</a:t>
            </a:r>
          </a:p>
          <a:p>
            <a:pPr algn="l" defTabSz="457200">
              <a:buClr>
                <a:schemeClr val="accent1"/>
              </a:buClr>
              <a:buSzPct val="80000"/>
              <a:buFont typeface="Wingdings 3" charset="2"/>
              <a:buChar char=""/>
            </a:pPr>
            <a:r>
              <a:rPr lang="en-US" sz="900">
                <a:solidFill>
                  <a:schemeClr val="tx1">
                    <a:lumMod val="75000"/>
                    <a:lumOff val="25000"/>
                  </a:schemeClr>
                </a:solidFill>
              </a:rPr>
              <a:t>Golden Key International Honor Society</a:t>
            </a:r>
          </a:p>
          <a:p>
            <a:pPr algn="l" defTabSz="457200">
              <a:buClr>
                <a:schemeClr val="accent1"/>
              </a:buClr>
              <a:buSzPct val="80000"/>
              <a:buFont typeface="Wingdings 3" charset="2"/>
              <a:buChar char=""/>
            </a:pPr>
            <a:endParaRPr lang="en-US" sz="900">
              <a:solidFill>
                <a:schemeClr val="tx1">
                  <a:lumMod val="75000"/>
                  <a:lumOff val="25000"/>
                </a:schemeClr>
              </a:solidFill>
            </a:endParaRPr>
          </a:p>
          <a:p>
            <a:pPr algn="l" defTabSz="457200">
              <a:buClr>
                <a:schemeClr val="accent1"/>
              </a:buClr>
              <a:buSzPct val="80000"/>
              <a:buFont typeface="Wingdings 3" charset="2"/>
              <a:buChar char=""/>
            </a:pPr>
            <a:endParaRPr lang="en-US" sz="900">
              <a:solidFill>
                <a:schemeClr val="tx1">
                  <a:lumMod val="75000"/>
                  <a:lumOff val="25000"/>
                </a:schemeClr>
              </a:solidFill>
            </a:endParaRPr>
          </a:p>
        </p:txBody>
      </p:sp>
      <p:pic>
        <p:nvPicPr>
          <p:cNvPr id="9" name="Picture 8">
            <a:extLst>
              <a:ext uri="{FF2B5EF4-FFF2-40B4-BE49-F238E27FC236}">
                <a16:creationId xmlns:a16="http://schemas.microsoft.com/office/drawing/2014/main" id="{E12553E5-C1EC-E9B1-FEEA-81AE97D321D9}"/>
              </a:ext>
            </a:extLst>
          </p:cNvPr>
          <p:cNvPicPr>
            <a:picLocks noChangeAspect="1"/>
          </p:cNvPicPr>
          <p:nvPr/>
        </p:nvPicPr>
        <p:blipFill>
          <a:blip r:embed="rId4"/>
          <a:srcRect l="15608" r="14134" b="5"/>
          <a:stretch>
            <a:fillRect/>
          </a:stretch>
        </p:blipFill>
        <p:spPr>
          <a:xfrm>
            <a:off x="3738717" y="2775951"/>
            <a:ext cx="2248153" cy="3067163"/>
          </a:xfrm>
          <a:prstGeom prst="roundRect">
            <a:avLst>
              <a:gd name="adj" fmla="val 1858"/>
            </a:avLst>
          </a:prstGeom>
          <a:effectLst>
            <a:outerShdw blurRad="50800" dist="50800" dir="5400000" algn="tl" rotWithShape="0">
              <a:srgbClr val="000000">
                <a:alpha val="43000"/>
              </a:srgbClr>
            </a:outerShdw>
          </a:effectLst>
        </p:spPr>
      </p:pic>
      <p:pic>
        <p:nvPicPr>
          <p:cNvPr id="5" name="Picture 4" descr="A group of women dancing in a room&#10;&#10;Description automatically generated with medium confidence">
            <a:extLst>
              <a:ext uri="{FF2B5EF4-FFF2-40B4-BE49-F238E27FC236}">
                <a16:creationId xmlns:a16="http://schemas.microsoft.com/office/drawing/2014/main" id="{BC3B18D6-6A87-FAC2-D790-0D59BAFF4204}"/>
              </a:ext>
            </a:extLst>
          </p:cNvPr>
          <p:cNvPicPr>
            <a:picLocks noChangeAspect="1"/>
          </p:cNvPicPr>
          <p:nvPr/>
        </p:nvPicPr>
        <p:blipFill>
          <a:blip r:embed="rId5">
            <a:extLst>
              <a:ext uri="{28A0092B-C50C-407E-A947-70E740481C1C}">
                <a14:useLocalDpi xmlns:a14="http://schemas.microsoft.com/office/drawing/2010/main" val="0"/>
              </a:ext>
            </a:extLst>
          </a:blip>
          <a:srcRect l="24202" r="26874" b="4"/>
          <a:stretch>
            <a:fillRect/>
          </a:stretch>
        </p:blipFill>
        <p:spPr>
          <a:xfrm>
            <a:off x="6109665" y="2775951"/>
            <a:ext cx="224815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6657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Communication Planning</a:t>
            </a:r>
          </a:p>
        </p:txBody>
      </p:sp>
      <p:sp>
        <p:nvSpPr>
          <p:cNvPr id="3" name="Content Placeholder 2"/>
          <p:cNvSpPr>
            <a:spLocks noGrp="1"/>
          </p:cNvSpPr>
          <p:nvPr>
            <p:ph idx="1"/>
          </p:nvPr>
        </p:nvSpPr>
        <p:spPr/>
        <p:txBody>
          <a:bodyPr/>
          <a:lstStyle/>
          <a:p>
            <a:endParaRPr dirty="0"/>
          </a:p>
          <a:p>
            <a:pPr>
              <a:defRPr sz="1800"/>
            </a:pPr>
            <a:r>
              <a:rPr dirty="0"/>
              <a:t>Identify audiences and define tailored messages by need</a:t>
            </a:r>
          </a:p>
          <a:p>
            <a:pPr>
              <a:defRPr sz="1800"/>
            </a:pPr>
            <a:r>
              <a:rPr dirty="0"/>
              <a:t>Set communication frequency and channel strategy</a:t>
            </a:r>
          </a:p>
          <a:p>
            <a:pPr>
              <a:defRPr sz="1800"/>
            </a:pPr>
            <a:r>
              <a:rPr dirty="0"/>
              <a:t>Build feedback loops to ensure two-way engagement</a:t>
            </a:r>
          </a:p>
        </p:txBody>
      </p:sp>
      <p:sp>
        <p:nvSpPr>
          <p:cNvPr id="4" name="Slide Number Placeholder 3">
            <a:extLst>
              <a:ext uri="{FF2B5EF4-FFF2-40B4-BE49-F238E27FC236}">
                <a16:creationId xmlns:a16="http://schemas.microsoft.com/office/drawing/2014/main" id="{5E2F124E-8357-DBA6-4AEC-6134B9B5C901}"/>
              </a:ext>
            </a:extLst>
          </p:cNvPr>
          <p:cNvSpPr>
            <a:spLocks noGrp="1"/>
          </p:cNvSpPr>
          <p:nvPr>
            <p:ph type="sldNum" sz="quarter" idx="12"/>
          </p:nvPr>
        </p:nvSpPr>
        <p:spPr/>
        <p:txBody>
          <a:bodyPr/>
          <a:lstStyle/>
          <a:p>
            <a:fld id="{C1FF6DA9-008F-8B48-92A6-B652298478BF}"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Execution Checkpoints</a:t>
            </a:r>
          </a:p>
        </p:txBody>
      </p:sp>
      <p:sp>
        <p:nvSpPr>
          <p:cNvPr id="3" name="Content Placeholder 2"/>
          <p:cNvSpPr>
            <a:spLocks noGrp="1"/>
          </p:cNvSpPr>
          <p:nvPr>
            <p:ph idx="1"/>
          </p:nvPr>
        </p:nvSpPr>
        <p:spPr/>
        <p:txBody>
          <a:bodyPr/>
          <a:lstStyle/>
          <a:p>
            <a:endParaRPr dirty="0"/>
          </a:p>
          <a:p>
            <a:pPr>
              <a:defRPr sz="1800"/>
            </a:pPr>
            <a:r>
              <a:rPr dirty="0"/>
              <a:t>Conduct governance milestones at defined intervals</a:t>
            </a:r>
          </a:p>
          <a:p>
            <a:pPr>
              <a:defRPr sz="1800"/>
            </a:pPr>
            <a:r>
              <a:rPr dirty="0"/>
              <a:t>Implement health checks to validate program health</a:t>
            </a:r>
          </a:p>
          <a:p>
            <a:pPr>
              <a:defRPr sz="1800"/>
            </a:pPr>
            <a:r>
              <a:rPr dirty="0"/>
              <a:t>Review benefits delivery regularly to ensure alignment</a:t>
            </a:r>
          </a:p>
        </p:txBody>
      </p:sp>
      <p:sp>
        <p:nvSpPr>
          <p:cNvPr id="4" name="Slide Number Placeholder 3">
            <a:extLst>
              <a:ext uri="{FF2B5EF4-FFF2-40B4-BE49-F238E27FC236}">
                <a16:creationId xmlns:a16="http://schemas.microsoft.com/office/drawing/2014/main" id="{2C268661-3B20-73CC-0D82-5B9B47BF1177}"/>
              </a:ext>
            </a:extLst>
          </p:cNvPr>
          <p:cNvSpPr>
            <a:spLocks noGrp="1"/>
          </p:cNvSpPr>
          <p:nvPr>
            <p:ph type="sldNum" sz="quarter" idx="12"/>
          </p:nvPr>
        </p:nvSpPr>
        <p:spPr/>
        <p:txBody>
          <a:bodyPr/>
          <a:lstStyle/>
          <a:p>
            <a:fld id="{C1FF6DA9-008F-8B48-92A6-B652298478BF}"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Closeout &amp; Lessons Learned</a:t>
            </a:r>
          </a:p>
        </p:txBody>
      </p:sp>
      <p:sp>
        <p:nvSpPr>
          <p:cNvPr id="3" name="Content Placeholder 2"/>
          <p:cNvSpPr>
            <a:spLocks noGrp="1"/>
          </p:cNvSpPr>
          <p:nvPr>
            <p:ph idx="1"/>
          </p:nvPr>
        </p:nvSpPr>
        <p:spPr/>
        <p:txBody>
          <a:bodyPr/>
          <a:lstStyle/>
          <a:p>
            <a:endParaRPr dirty="0"/>
          </a:p>
          <a:p>
            <a:pPr>
              <a:defRPr sz="1800"/>
            </a:pPr>
            <a:r>
              <a:rPr dirty="0"/>
              <a:t>Document successes and challenges from the program</a:t>
            </a:r>
          </a:p>
          <a:p>
            <a:pPr>
              <a:defRPr sz="1800"/>
            </a:pPr>
            <a:r>
              <a:rPr dirty="0"/>
              <a:t>Institutionalize lessons to strengthen future initiatives</a:t>
            </a:r>
          </a:p>
          <a:p>
            <a:pPr>
              <a:defRPr sz="1800"/>
            </a:pPr>
            <a:r>
              <a:rPr dirty="0"/>
              <a:t>Ensure knowledge transfer to support sustainability</a:t>
            </a:r>
          </a:p>
        </p:txBody>
      </p:sp>
      <p:sp>
        <p:nvSpPr>
          <p:cNvPr id="4" name="Slide Number Placeholder 3">
            <a:extLst>
              <a:ext uri="{FF2B5EF4-FFF2-40B4-BE49-F238E27FC236}">
                <a16:creationId xmlns:a16="http://schemas.microsoft.com/office/drawing/2014/main" id="{660536FB-F268-9DC0-76BF-240BDA37DB66}"/>
              </a:ext>
            </a:extLst>
          </p:cNvPr>
          <p:cNvSpPr>
            <a:spLocks noGrp="1"/>
          </p:cNvSpPr>
          <p:nvPr>
            <p:ph type="sldNum" sz="quarter" idx="12"/>
          </p:nvPr>
        </p:nvSpPr>
        <p:spPr/>
        <p:txBody>
          <a:bodyPr/>
          <a:lstStyle/>
          <a:p>
            <a:fld id="{C1FF6DA9-008F-8B48-92A6-B652298478BF}"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Simplicity Principle</a:t>
            </a:r>
          </a:p>
        </p:txBody>
      </p:sp>
      <p:sp>
        <p:nvSpPr>
          <p:cNvPr id="3" name="Content Placeholder 2"/>
          <p:cNvSpPr>
            <a:spLocks noGrp="1"/>
          </p:cNvSpPr>
          <p:nvPr>
            <p:ph idx="1"/>
          </p:nvPr>
        </p:nvSpPr>
        <p:spPr/>
        <p:txBody>
          <a:bodyPr/>
          <a:lstStyle/>
          <a:p>
            <a:endParaRPr dirty="0"/>
          </a:p>
          <a:p>
            <a:pPr>
              <a:defRPr sz="1800"/>
            </a:pPr>
            <a:r>
              <a:rPr dirty="0"/>
              <a:t>Avoid unnecessary complexity in program structures</a:t>
            </a:r>
          </a:p>
          <a:p>
            <a:pPr>
              <a:defRPr sz="1800"/>
            </a:pPr>
            <a:r>
              <a:rPr dirty="0"/>
              <a:t>Focus resources on essential activities that drive value</a:t>
            </a:r>
          </a:p>
          <a:p>
            <a:pPr>
              <a:defRPr sz="1800"/>
            </a:pPr>
            <a:r>
              <a:rPr dirty="0"/>
              <a:t>Enable repeatability through standardized practices</a:t>
            </a:r>
          </a:p>
        </p:txBody>
      </p:sp>
      <p:sp>
        <p:nvSpPr>
          <p:cNvPr id="4" name="Slide Number Placeholder 3">
            <a:extLst>
              <a:ext uri="{FF2B5EF4-FFF2-40B4-BE49-F238E27FC236}">
                <a16:creationId xmlns:a16="http://schemas.microsoft.com/office/drawing/2014/main" id="{F582D254-6BCE-010E-5C74-82A84D928CCB}"/>
              </a:ext>
            </a:extLst>
          </p:cNvPr>
          <p:cNvSpPr>
            <a:spLocks noGrp="1"/>
          </p:cNvSpPr>
          <p:nvPr>
            <p:ph type="sldNum" sz="quarter" idx="12"/>
          </p:nvPr>
        </p:nvSpPr>
        <p:spPr/>
        <p:txBody>
          <a:bodyPr/>
          <a:lstStyle/>
          <a:p>
            <a:fld id="{C1FF6DA9-008F-8B48-92A6-B652298478BF}"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endParaRPr dirty="0"/>
          </a:p>
        </p:txBody>
      </p:sp>
      <p:sp>
        <p:nvSpPr>
          <p:cNvPr id="3" name="Content Placeholder 2"/>
          <p:cNvSpPr>
            <a:spLocks noGrp="1"/>
          </p:cNvSpPr>
          <p:nvPr>
            <p:ph idx="1"/>
          </p:nvPr>
        </p:nvSpPr>
        <p:spPr/>
        <p:txBody>
          <a:bodyPr>
            <a:normAutofit fontScale="92500"/>
          </a:bodyPr>
          <a:lstStyle/>
          <a:p>
            <a:endParaRPr dirty="0"/>
          </a:p>
          <a:p>
            <a:pPr>
              <a:defRPr sz="1800"/>
            </a:pPr>
            <a:r>
              <a:rPr dirty="0"/>
              <a:t>Transformation success comes from going back to basics</a:t>
            </a:r>
          </a:p>
          <a:p>
            <a:pPr>
              <a:defRPr sz="1800"/>
            </a:pPr>
            <a:r>
              <a:rPr dirty="0"/>
              <a:t>Strong governance, clarity, and simplicity deliver results</a:t>
            </a:r>
          </a:p>
          <a:p>
            <a:pPr>
              <a:defRPr sz="1800"/>
            </a:pPr>
            <a:r>
              <a:rPr dirty="0"/>
              <a:t>Continue your learning journey with deeper, practical </a:t>
            </a:r>
            <a:r>
              <a:rPr lang="en-US" dirty="0"/>
              <a:t>conference</a:t>
            </a:r>
            <a:r>
              <a:rPr dirty="0"/>
              <a:t>s</a:t>
            </a:r>
          </a:p>
          <a:p>
            <a:pPr>
              <a:defRPr sz="1800"/>
            </a:pPr>
            <a:r>
              <a:rPr dirty="0"/>
              <a:t>Creative Consulting Professional Services LLC</a:t>
            </a:r>
          </a:p>
          <a:p>
            <a:pPr>
              <a:defRPr sz="1800"/>
            </a:pPr>
            <a:r>
              <a:rPr dirty="0"/>
              <a:t>Email: Sherri_Williams@creativeconsultingprofsrvcs.com</a:t>
            </a:r>
          </a:p>
          <a:p>
            <a:pPr>
              <a:defRPr sz="1800"/>
            </a:pPr>
            <a:r>
              <a:rPr dirty="0"/>
              <a:t>Website: www.creativeconsultingprofsrvcs.com</a:t>
            </a:r>
          </a:p>
        </p:txBody>
      </p:sp>
      <p:sp>
        <p:nvSpPr>
          <p:cNvPr id="4" name="Slide Number Placeholder 3">
            <a:extLst>
              <a:ext uri="{FF2B5EF4-FFF2-40B4-BE49-F238E27FC236}">
                <a16:creationId xmlns:a16="http://schemas.microsoft.com/office/drawing/2014/main" id="{5EC7FCD1-CCCF-1188-2007-89C23CD39AEC}"/>
              </a:ext>
            </a:extLst>
          </p:cNvPr>
          <p:cNvSpPr>
            <a:spLocks noGrp="1"/>
          </p:cNvSpPr>
          <p:nvPr>
            <p:ph type="sldNum" sz="quarter" idx="12"/>
          </p:nvPr>
        </p:nvSpPr>
        <p:spPr/>
        <p:txBody>
          <a:bodyPr/>
          <a:lstStyle/>
          <a:p>
            <a:fld id="{C1FF6DA9-008F-8B48-92A6-B652298478BF}"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0353-CD33-8FB4-F941-27D34F7023C5}"/>
              </a:ext>
            </a:extLst>
          </p:cNvPr>
          <p:cNvSpPr>
            <a:spLocks noGrp="1"/>
          </p:cNvSpPr>
          <p:nvPr>
            <p:ph type="title"/>
          </p:nvPr>
        </p:nvSpPr>
        <p:spPr>
          <a:xfrm>
            <a:off x="865970" y="663691"/>
            <a:ext cx="6343672" cy="709865"/>
          </a:xfrm>
        </p:spPr>
        <p:txBody>
          <a:bodyPr/>
          <a:lstStyle/>
          <a:p>
            <a:r>
              <a:rPr lang="en-US" dirty="0"/>
              <a:t>QR Code</a:t>
            </a:r>
          </a:p>
        </p:txBody>
      </p:sp>
      <p:sp>
        <p:nvSpPr>
          <p:cNvPr id="4" name="Slide Number Placeholder 3">
            <a:extLst>
              <a:ext uri="{FF2B5EF4-FFF2-40B4-BE49-F238E27FC236}">
                <a16:creationId xmlns:a16="http://schemas.microsoft.com/office/drawing/2014/main" id="{E6CDC197-C1C2-8B23-DD54-7552DA8276D0}"/>
              </a:ext>
            </a:extLst>
          </p:cNvPr>
          <p:cNvSpPr>
            <a:spLocks noGrp="1"/>
          </p:cNvSpPr>
          <p:nvPr>
            <p:ph type="sldNum" sz="quarter" idx="12"/>
          </p:nvPr>
        </p:nvSpPr>
        <p:spPr/>
        <p:txBody>
          <a:bodyPr/>
          <a:lstStyle/>
          <a:p>
            <a:fld id="{C1FF6DA9-008F-8B48-92A6-B652298478BF}" type="slidenum">
              <a:rPr lang="en-US" smtClean="0"/>
              <a:t>25</a:t>
            </a:fld>
            <a:endParaRPr lang="en-US"/>
          </a:p>
        </p:txBody>
      </p:sp>
      <p:pic>
        <p:nvPicPr>
          <p:cNvPr id="8" name="Picture 7">
            <a:extLst>
              <a:ext uri="{FF2B5EF4-FFF2-40B4-BE49-F238E27FC236}">
                <a16:creationId xmlns:a16="http://schemas.microsoft.com/office/drawing/2014/main" id="{C1244CB5-611A-5C29-D7C8-AF386B24C827}"/>
              </a:ext>
            </a:extLst>
          </p:cNvPr>
          <p:cNvPicPr>
            <a:picLocks noChangeAspect="1"/>
          </p:cNvPicPr>
          <p:nvPr/>
        </p:nvPicPr>
        <p:blipFill>
          <a:blip r:embed="rId3"/>
          <a:stretch>
            <a:fillRect/>
          </a:stretch>
        </p:blipFill>
        <p:spPr>
          <a:xfrm>
            <a:off x="2787301" y="1282030"/>
            <a:ext cx="3569395" cy="3605377"/>
          </a:xfrm>
          <a:prstGeom prst="rect">
            <a:avLst/>
          </a:prstGeom>
        </p:spPr>
      </p:pic>
      <p:sp>
        <p:nvSpPr>
          <p:cNvPr id="9" name="TextBox 8">
            <a:extLst>
              <a:ext uri="{FF2B5EF4-FFF2-40B4-BE49-F238E27FC236}">
                <a16:creationId xmlns:a16="http://schemas.microsoft.com/office/drawing/2014/main" id="{1C6BEE33-4D55-CC5A-4B3F-72CFEF19BA24}"/>
              </a:ext>
            </a:extLst>
          </p:cNvPr>
          <p:cNvSpPr txBox="1"/>
          <p:nvPr/>
        </p:nvSpPr>
        <p:spPr>
          <a:xfrm>
            <a:off x="748862" y="4890058"/>
            <a:ext cx="7646275" cy="1938992"/>
          </a:xfrm>
          <a:prstGeom prst="rect">
            <a:avLst/>
          </a:prstGeom>
          <a:noFill/>
        </p:spPr>
        <p:txBody>
          <a:bodyPr wrap="square" rtlCol="0">
            <a:spAutoFit/>
          </a:bodyPr>
          <a:lstStyle/>
          <a:p>
            <a:pPr algn="ctr"/>
            <a:r>
              <a:rPr lang="en-US" sz="2400" b="1" dirty="0"/>
              <a:t>Use the contact us form to request a Digital </a:t>
            </a:r>
            <a:r>
              <a:rPr lang="en-US" sz="2400" b="1" i="1" dirty="0">
                <a:solidFill>
                  <a:srgbClr val="00B0F0"/>
                </a:solidFill>
              </a:rPr>
              <a:t>Transformation Program Life Cycle: The Path Forward </a:t>
            </a:r>
            <a:r>
              <a:rPr lang="en-US" sz="2400" b="1" dirty="0"/>
              <a:t>starter kit with a </a:t>
            </a:r>
            <a:r>
              <a:rPr lang="en-US" sz="2400" b="1" dirty="0">
                <a:solidFill>
                  <a:srgbClr val="00B0F0"/>
                </a:solidFill>
              </a:rPr>
              <a:t>Transformation Program Charter</a:t>
            </a:r>
            <a:r>
              <a:rPr lang="en-US" sz="2400" b="1" dirty="0"/>
              <a:t>  to build or improve your Transformation Program </a:t>
            </a:r>
          </a:p>
        </p:txBody>
      </p:sp>
    </p:spTree>
    <p:extLst>
      <p:ext uri="{BB962C8B-B14F-4D97-AF65-F5344CB8AC3E}">
        <p14:creationId xmlns:p14="http://schemas.microsoft.com/office/powerpoint/2010/main" val="416613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9928-5EF5-181F-D801-04EE380922C2}"/>
              </a:ext>
            </a:extLst>
          </p:cNvPr>
          <p:cNvSpPr>
            <a:spLocks noGrp="1"/>
          </p:cNvSpPr>
          <p:nvPr>
            <p:ph type="title"/>
          </p:nvPr>
        </p:nvSpPr>
        <p:spPr/>
        <p:txBody>
          <a:bodyPr/>
          <a:lstStyle/>
          <a:p>
            <a:r>
              <a:rPr lang="en-US" dirty="0"/>
              <a:t>Transformation Program means…</a:t>
            </a:r>
          </a:p>
        </p:txBody>
      </p:sp>
      <p:sp>
        <p:nvSpPr>
          <p:cNvPr id="3" name="Content Placeholder 2">
            <a:extLst>
              <a:ext uri="{FF2B5EF4-FFF2-40B4-BE49-F238E27FC236}">
                <a16:creationId xmlns:a16="http://schemas.microsoft.com/office/drawing/2014/main" id="{73D0FDC1-C799-1A85-1229-4A8CB1F56771}"/>
              </a:ext>
            </a:extLst>
          </p:cNvPr>
          <p:cNvSpPr>
            <a:spLocks noGrp="1"/>
          </p:cNvSpPr>
          <p:nvPr>
            <p:ph idx="1"/>
          </p:nvPr>
        </p:nvSpPr>
        <p:spPr/>
        <p:txBody>
          <a:bodyPr>
            <a:normAutofit fontScale="92500" lnSpcReduction="20000"/>
          </a:bodyPr>
          <a:lstStyle/>
          <a:p>
            <a:r>
              <a:rPr lang="en-US" dirty="0"/>
              <a:t>Two things have changed my life: One, Walmart delivers groceries, saving me time in the grocery line and Two, AI let’s me get back to basics, saving me gritty, get down and dirty, roll up my sleeves, precious time.</a:t>
            </a:r>
          </a:p>
          <a:p>
            <a:endParaRPr lang="en-US" dirty="0"/>
          </a:p>
          <a:p>
            <a:r>
              <a:rPr lang="en-US" dirty="0"/>
              <a:t>Building Transformation programs is like walking into your house on a Saturday Morning after your teenagers had a party Friday night while you were away. You find yourself not only having to clean up but also having to pick up the pieces of broken things that once meant the world to you.</a:t>
            </a:r>
          </a:p>
          <a:p>
            <a:endParaRPr lang="en-US" dirty="0"/>
          </a:p>
          <a:p>
            <a:r>
              <a:rPr lang="en-US" dirty="0"/>
              <a:t>-Dr. Sherri</a:t>
            </a:r>
          </a:p>
          <a:p>
            <a:endParaRPr lang="en-US" dirty="0"/>
          </a:p>
        </p:txBody>
      </p:sp>
      <p:sp>
        <p:nvSpPr>
          <p:cNvPr id="4" name="Slide Number Placeholder 3">
            <a:extLst>
              <a:ext uri="{FF2B5EF4-FFF2-40B4-BE49-F238E27FC236}">
                <a16:creationId xmlns:a16="http://schemas.microsoft.com/office/drawing/2014/main" id="{D714F0BF-349E-98C2-EE55-77C77554DD41}"/>
              </a:ext>
            </a:extLst>
          </p:cNvPr>
          <p:cNvSpPr>
            <a:spLocks noGrp="1"/>
          </p:cNvSpPr>
          <p:nvPr>
            <p:ph type="sldNum" sz="quarter" idx="12"/>
          </p:nvPr>
        </p:nvSpPr>
        <p:spPr/>
        <p:txBody>
          <a:bodyPr/>
          <a:lstStyle/>
          <a:p>
            <a:fld id="{C1FF6DA9-008F-8B48-92A6-B652298478BF}" type="slidenum">
              <a:rPr lang="en-US" smtClean="0"/>
              <a:t>3</a:t>
            </a:fld>
            <a:endParaRPr lang="en-US"/>
          </a:p>
        </p:txBody>
      </p:sp>
    </p:spTree>
    <p:extLst>
      <p:ext uri="{BB962C8B-B14F-4D97-AF65-F5344CB8AC3E}">
        <p14:creationId xmlns:p14="http://schemas.microsoft.com/office/powerpoint/2010/main" val="117476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Speaker Introduction</a:t>
            </a:r>
          </a:p>
        </p:txBody>
      </p:sp>
      <p:sp>
        <p:nvSpPr>
          <p:cNvPr id="3" name="Content Placeholder 2"/>
          <p:cNvSpPr>
            <a:spLocks noGrp="1"/>
          </p:cNvSpPr>
          <p:nvPr>
            <p:ph idx="1"/>
          </p:nvPr>
        </p:nvSpPr>
        <p:spPr/>
        <p:txBody>
          <a:bodyPr/>
          <a:lstStyle/>
          <a:p>
            <a:endParaRPr dirty="0"/>
          </a:p>
          <a:p>
            <a:pPr>
              <a:defRPr sz="1800"/>
            </a:pPr>
            <a:r>
              <a:rPr dirty="0"/>
              <a:t>Professional background in program management, transformation, and training</a:t>
            </a:r>
          </a:p>
          <a:p>
            <a:pPr>
              <a:defRPr sz="1800"/>
            </a:pPr>
            <a:r>
              <a:rPr dirty="0"/>
              <a:t>Broad industry experience with successful delivery across finance, technology, and nonprofit sectors</a:t>
            </a:r>
          </a:p>
          <a:p>
            <a:pPr>
              <a:defRPr sz="1800"/>
            </a:pPr>
            <a:r>
              <a:rPr dirty="0"/>
              <a:t>Expertise in simplifying complex programs and enabling leadership teams</a:t>
            </a:r>
          </a:p>
        </p:txBody>
      </p:sp>
      <p:sp>
        <p:nvSpPr>
          <p:cNvPr id="4" name="Slide Number Placeholder 3">
            <a:extLst>
              <a:ext uri="{FF2B5EF4-FFF2-40B4-BE49-F238E27FC236}">
                <a16:creationId xmlns:a16="http://schemas.microsoft.com/office/drawing/2014/main" id="{9190C944-3946-E3FE-CDE1-F40A27C8DCA8}"/>
              </a:ext>
            </a:extLst>
          </p:cNvPr>
          <p:cNvSpPr>
            <a:spLocks noGrp="1"/>
          </p:cNvSpPr>
          <p:nvPr>
            <p:ph type="sldNum" sz="quarter" idx="12"/>
          </p:nvPr>
        </p:nvSpPr>
        <p:spPr/>
        <p:txBody>
          <a:bodyPr/>
          <a:lstStyle/>
          <a:p>
            <a:fld id="{C1FF6DA9-008F-8B48-92A6-B652298478BF}"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Challenge</a:t>
            </a:r>
          </a:p>
        </p:txBody>
      </p:sp>
      <p:sp>
        <p:nvSpPr>
          <p:cNvPr id="3" name="Content Placeholder 2"/>
          <p:cNvSpPr>
            <a:spLocks noGrp="1"/>
          </p:cNvSpPr>
          <p:nvPr>
            <p:ph idx="1"/>
          </p:nvPr>
        </p:nvSpPr>
        <p:spPr/>
        <p:txBody>
          <a:bodyPr/>
          <a:lstStyle/>
          <a:p>
            <a:endParaRPr dirty="0"/>
          </a:p>
          <a:p>
            <a:pPr>
              <a:defRPr sz="1800"/>
            </a:pPr>
            <a:r>
              <a:rPr dirty="0"/>
              <a:t>Transformation programs often fail due to over-engineering and complexity</a:t>
            </a:r>
          </a:p>
          <a:p>
            <a:pPr>
              <a:defRPr sz="1800"/>
            </a:pPr>
            <a:r>
              <a:rPr dirty="0"/>
              <a:t>Over-reliance on tools instead of fundamentals of program management</a:t>
            </a:r>
          </a:p>
          <a:p>
            <a:pPr>
              <a:defRPr sz="1800"/>
            </a:pPr>
            <a:r>
              <a:rPr dirty="0"/>
              <a:t>Industry case studies highlight repeated pitfalls and missed opportunities</a:t>
            </a:r>
          </a:p>
        </p:txBody>
      </p:sp>
      <p:sp>
        <p:nvSpPr>
          <p:cNvPr id="4" name="Slide Number Placeholder 3">
            <a:extLst>
              <a:ext uri="{FF2B5EF4-FFF2-40B4-BE49-F238E27FC236}">
                <a16:creationId xmlns:a16="http://schemas.microsoft.com/office/drawing/2014/main" id="{4E56E935-49D9-81B9-85DB-B71555BB81BD}"/>
              </a:ext>
            </a:extLst>
          </p:cNvPr>
          <p:cNvSpPr>
            <a:spLocks noGrp="1"/>
          </p:cNvSpPr>
          <p:nvPr>
            <p:ph type="sldNum" sz="quarter" idx="12"/>
          </p:nvPr>
        </p:nvSpPr>
        <p:spPr/>
        <p:txBody>
          <a:bodyPr/>
          <a:lstStyle/>
          <a:p>
            <a:fld id="{C1FF6DA9-008F-8B48-92A6-B652298478BF}"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Back to Basics Philosophy</a:t>
            </a:r>
          </a:p>
        </p:txBody>
      </p:sp>
      <p:sp>
        <p:nvSpPr>
          <p:cNvPr id="3" name="Content Placeholder 2"/>
          <p:cNvSpPr>
            <a:spLocks noGrp="1"/>
          </p:cNvSpPr>
          <p:nvPr>
            <p:ph idx="1"/>
          </p:nvPr>
        </p:nvSpPr>
        <p:spPr/>
        <p:txBody>
          <a:bodyPr/>
          <a:lstStyle/>
          <a:p>
            <a:endParaRPr/>
          </a:p>
          <a:p>
            <a:pPr>
              <a:defRPr sz="1800"/>
            </a:pPr>
            <a:r>
              <a:t>Clarity in charters, governance, and benefits realization forms the foundation</a:t>
            </a:r>
          </a:p>
          <a:p>
            <a:pPr>
              <a:defRPr sz="1800"/>
            </a:pPr>
            <a:r>
              <a:t>Avoid unnecessary complexity by streamlining approaches</a:t>
            </a:r>
          </a:p>
          <a:p>
            <a:pPr>
              <a:defRPr sz="1800"/>
            </a:pPr>
            <a:r>
              <a:t>Consistent application of basics delivers stronger outcomes than tool-heavy solutions</a:t>
            </a:r>
          </a:p>
        </p:txBody>
      </p:sp>
      <p:sp>
        <p:nvSpPr>
          <p:cNvPr id="4" name="Slide Number Placeholder 3">
            <a:extLst>
              <a:ext uri="{FF2B5EF4-FFF2-40B4-BE49-F238E27FC236}">
                <a16:creationId xmlns:a16="http://schemas.microsoft.com/office/drawing/2014/main" id="{D9600E0F-18E8-FE4A-9B39-09BA58BBA4F4}"/>
              </a:ext>
            </a:extLst>
          </p:cNvPr>
          <p:cNvSpPr>
            <a:spLocks noGrp="1"/>
          </p:cNvSpPr>
          <p:nvPr>
            <p:ph type="sldNum" sz="quarter" idx="12"/>
          </p:nvPr>
        </p:nvSpPr>
        <p:spPr/>
        <p:txBody>
          <a:bodyPr/>
          <a:lstStyle/>
          <a:p>
            <a:fld id="{C1FF6DA9-008F-8B48-92A6-B652298478BF}"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Transformation Lifecycle</a:t>
            </a:r>
          </a:p>
        </p:txBody>
      </p:sp>
      <p:sp>
        <p:nvSpPr>
          <p:cNvPr id="3" name="Content Placeholder 2"/>
          <p:cNvSpPr>
            <a:spLocks noGrp="1"/>
          </p:cNvSpPr>
          <p:nvPr>
            <p:ph idx="1"/>
          </p:nvPr>
        </p:nvSpPr>
        <p:spPr>
          <a:xfrm>
            <a:off x="864382" y="2489200"/>
            <a:ext cx="7504918" cy="3530600"/>
          </a:xfrm>
        </p:spPr>
        <p:txBody>
          <a:bodyPr/>
          <a:lstStyle/>
          <a:p>
            <a:endParaRPr dirty="0"/>
          </a:p>
          <a:p>
            <a:pPr>
              <a:defRPr sz="1800"/>
            </a:pPr>
            <a:r>
              <a:t>Lifecycle steps: Initiation → Planning → Execution → Monitoring → Closeout</a:t>
            </a:r>
          </a:p>
          <a:p>
            <a:pPr>
              <a:defRPr sz="1800"/>
            </a:pPr>
            <a:r>
              <a:t>Provides structure, predictability, and repeatability for success</a:t>
            </a:r>
          </a:p>
          <a:p>
            <a:pPr>
              <a:defRPr sz="1800"/>
            </a:pPr>
            <a:r>
              <a:t>Ensures consistency and institutional learning across programs</a:t>
            </a:r>
          </a:p>
        </p:txBody>
      </p:sp>
      <p:sp>
        <p:nvSpPr>
          <p:cNvPr id="4" name="Slide Number Placeholder 3">
            <a:extLst>
              <a:ext uri="{FF2B5EF4-FFF2-40B4-BE49-F238E27FC236}">
                <a16:creationId xmlns:a16="http://schemas.microsoft.com/office/drawing/2014/main" id="{9A149955-3FFA-70CC-FA3B-0955BF7FD7D1}"/>
              </a:ext>
            </a:extLst>
          </p:cNvPr>
          <p:cNvSpPr>
            <a:spLocks noGrp="1"/>
          </p:cNvSpPr>
          <p:nvPr>
            <p:ph type="sldNum" sz="quarter" idx="12"/>
          </p:nvPr>
        </p:nvSpPr>
        <p:spPr/>
        <p:txBody>
          <a:bodyPr/>
          <a:lstStyle/>
          <a:p>
            <a:fld id="{C1FF6DA9-008F-8B48-92A6-B652298478BF}"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Initiation Phase Highlights</a:t>
            </a:r>
          </a:p>
        </p:txBody>
      </p:sp>
      <p:sp>
        <p:nvSpPr>
          <p:cNvPr id="3" name="Content Placeholder 2"/>
          <p:cNvSpPr>
            <a:spLocks noGrp="1"/>
          </p:cNvSpPr>
          <p:nvPr>
            <p:ph idx="1"/>
          </p:nvPr>
        </p:nvSpPr>
        <p:spPr/>
        <p:txBody>
          <a:bodyPr/>
          <a:lstStyle/>
          <a:p>
            <a:endParaRPr dirty="0"/>
          </a:p>
          <a:p>
            <a:pPr>
              <a:defRPr sz="1800"/>
            </a:pPr>
            <a:r>
              <a:rPr dirty="0"/>
              <a:t>Define the business case and secure sponsorship early</a:t>
            </a:r>
          </a:p>
          <a:p>
            <a:pPr>
              <a:defRPr sz="1800"/>
            </a:pPr>
            <a:r>
              <a:rPr dirty="0"/>
              <a:t>Establish governance and clarify decision-making authority</a:t>
            </a:r>
          </a:p>
          <a:p>
            <a:pPr>
              <a:defRPr sz="1800"/>
            </a:pPr>
            <a:r>
              <a:rPr dirty="0"/>
              <a:t>Align key stakeholders to reduce resistance later in the lifecycle</a:t>
            </a:r>
          </a:p>
        </p:txBody>
      </p:sp>
      <p:sp>
        <p:nvSpPr>
          <p:cNvPr id="4" name="Slide Number Placeholder 3">
            <a:extLst>
              <a:ext uri="{FF2B5EF4-FFF2-40B4-BE49-F238E27FC236}">
                <a16:creationId xmlns:a16="http://schemas.microsoft.com/office/drawing/2014/main" id="{9FB17AC2-B64B-5B16-9F8E-4F32F322C5C6}"/>
              </a:ext>
            </a:extLst>
          </p:cNvPr>
          <p:cNvSpPr>
            <a:spLocks noGrp="1"/>
          </p:cNvSpPr>
          <p:nvPr>
            <p:ph type="sldNum" sz="quarter" idx="12"/>
          </p:nvPr>
        </p:nvSpPr>
        <p:spPr/>
        <p:txBody>
          <a:bodyPr/>
          <a:lstStyle/>
          <a:p>
            <a:fld id="{C1FF6DA9-008F-8B48-92A6-B652298478BF}"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Planning Phase Highlights</a:t>
            </a:r>
          </a:p>
        </p:txBody>
      </p:sp>
      <p:sp>
        <p:nvSpPr>
          <p:cNvPr id="3" name="Content Placeholder 2"/>
          <p:cNvSpPr>
            <a:spLocks noGrp="1"/>
          </p:cNvSpPr>
          <p:nvPr>
            <p:ph idx="1"/>
          </p:nvPr>
        </p:nvSpPr>
        <p:spPr/>
        <p:txBody>
          <a:bodyPr/>
          <a:lstStyle/>
          <a:p>
            <a:endParaRPr dirty="0"/>
          </a:p>
          <a:p>
            <a:pPr>
              <a:defRPr sz="1800"/>
            </a:pPr>
            <a:r>
              <a:rPr dirty="0"/>
              <a:t>Develop detailed scope, schedule, risk, and communications plans</a:t>
            </a:r>
          </a:p>
          <a:p>
            <a:pPr>
              <a:defRPr sz="1800"/>
            </a:pPr>
            <a:r>
              <a:rPr dirty="0"/>
              <a:t>Set baselines for performance and delivery measurement</a:t>
            </a:r>
          </a:p>
          <a:p>
            <a:pPr>
              <a:defRPr sz="1800"/>
            </a:pPr>
            <a:r>
              <a:rPr dirty="0"/>
              <a:t>Ensure organizational readiness before execution begins</a:t>
            </a:r>
          </a:p>
        </p:txBody>
      </p:sp>
      <p:sp>
        <p:nvSpPr>
          <p:cNvPr id="4" name="Slide Number Placeholder 3">
            <a:extLst>
              <a:ext uri="{FF2B5EF4-FFF2-40B4-BE49-F238E27FC236}">
                <a16:creationId xmlns:a16="http://schemas.microsoft.com/office/drawing/2014/main" id="{ED0C571B-EC43-76BB-31EE-F3383B1521D1}"/>
              </a:ext>
            </a:extLst>
          </p:cNvPr>
          <p:cNvSpPr>
            <a:spLocks noGrp="1"/>
          </p:cNvSpPr>
          <p:nvPr>
            <p:ph type="sldNum" sz="quarter" idx="12"/>
          </p:nvPr>
        </p:nvSpPr>
        <p:spPr/>
        <p:txBody>
          <a:bodyPr/>
          <a:lstStyle/>
          <a:p>
            <a:fld id="{C1FF6DA9-008F-8B48-92A6-B652298478BF}" type="slidenum">
              <a:rPr lang="en-US" smtClean="0"/>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1297</TotalTime>
  <Words>2399</Words>
  <Application>Microsoft Office PowerPoint</Application>
  <PresentationFormat>On-screen Show (4:3)</PresentationFormat>
  <Paragraphs>207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Century Gothic</vt:lpstr>
      <vt:lpstr>Wingdings 3</vt:lpstr>
      <vt:lpstr>Ion Boardroom</vt:lpstr>
      <vt:lpstr>Transformation Program Lifecycles: Winning Means Getting Back to Basics</vt:lpstr>
      <vt:lpstr>Sherri Williams Bio</vt:lpstr>
      <vt:lpstr>Transformation Program means…</vt:lpstr>
      <vt:lpstr>Speaker Introduction</vt:lpstr>
      <vt:lpstr>The Challenge</vt:lpstr>
      <vt:lpstr>Back to Basics Philosophy</vt:lpstr>
      <vt:lpstr>Transformation Lifecycle</vt:lpstr>
      <vt:lpstr>Initiation Phase Highlights</vt:lpstr>
      <vt:lpstr>Planning Phase Highlights</vt:lpstr>
      <vt:lpstr>Execution Phase Highlights</vt:lpstr>
      <vt:lpstr>Closeout &amp; Transition</vt:lpstr>
      <vt:lpstr>Key Takeaways</vt:lpstr>
      <vt:lpstr>Transformation Program Life Cycle Next Steps</vt:lpstr>
      <vt:lpstr>Program Charter Importance</vt:lpstr>
      <vt:lpstr>Governance Structures</vt:lpstr>
      <vt:lpstr>Benefits Realization Focus</vt:lpstr>
      <vt:lpstr>Stakeholder Alignment</vt:lpstr>
      <vt:lpstr>Risk &amp; Issue Management</vt:lpstr>
      <vt:lpstr>Leadership Behaviors</vt:lpstr>
      <vt:lpstr>Communication Planning</vt:lpstr>
      <vt:lpstr>Execution Checkpoints</vt:lpstr>
      <vt:lpstr>Closeout &amp; Lessons Learned</vt:lpstr>
      <vt:lpstr>Simplicity Principle</vt:lpstr>
      <vt:lpstr>In Conclusion</vt:lpstr>
      <vt:lpstr>QR Code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Sherri-Home</dc:creator>
  <cp:keywords/>
  <dc:description>generated using python-pptx</dc:description>
  <cp:lastModifiedBy>Sherri Williams</cp:lastModifiedBy>
  <cp:revision>2</cp:revision>
  <cp:lastPrinted>2025-10-05T12:30:06Z</cp:lastPrinted>
  <dcterms:created xsi:type="dcterms:W3CDTF">2013-01-27T09:14:16Z</dcterms:created>
  <dcterms:modified xsi:type="dcterms:W3CDTF">2025-10-09T22:23:16Z</dcterms:modified>
  <cp:category/>
</cp:coreProperties>
</file>